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8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15:54:05.756"/>
    </inkml:context>
    <inkml:brush xml:id="br0">
      <inkml:brushProperty name="width" value="0.05" units="cm"/>
      <inkml:brushProperty name="height" value="0.05" units="cm"/>
      <inkml:brushProperty name="ignorePressure" value="1"/>
    </inkml:brush>
  </inkml:definitions>
  <inkml:trace contextRef="#ctx0" brushRef="#br0">1 1,'0'15489,"0"-16373,0 855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15:54:06.822"/>
    </inkml:context>
    <inkml:brush xml:id="br0">
      <inkml:brushProperty name="width" value="0.05" units="cm"/>
      <inkml:brushProperty name="height" value="0.05" units="cm"/>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261B2-1BD4-41E4-9ECA-49EA15F30179}" type="datetimeFigureOut">
              <a:rPr lang="en-US" smtClean="0"/>
              <a:t>5/25/2020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D162B-FE12-47C5-9FF3-7BF2FE885746}" type="slidenum">
              <a:rPr lang="en-US" smtClean="0"/>
              <a:t>‹#›</a:t>
            </a:fld>
            <a:endParaRPr lang="en-US"/>
          </a:p>
        </p:txBody>
      </p:sp>
    </p:spTree>
    <p:extLst>
      <p:ext uri="{BB962C8B-B14F-4D97-AF65-F5344CB8AC3E}">
        <p14:creationId xmlns:p14="http://schemas.microsoft.com/office/powerpoint/2010/main" val="506306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83E2A-5B04-4F5B-A016-B64CE8AAF6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F5DC32-9728-4CAA-85D2-7A5BFF5130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6B76DD-BC29-4AFB-A1AA-170381482AA5}"/>
              </a:ext>
            </a:extLst>
          </p:cNvPr>
          <p:cNvSpPr>
            <a:spLocks noGrp="1"/>
          </p:cNvSpPr>
          <p:nvPr>
            <p:ph type="dt" sz="half" idx="10"/>
          </p:nvPr>
        </p:nvSpPr>
        <p:spPr/>
        <p:txBody>
          <a:bodyPr/>
          <a:lstStyle/>
          <a:p>
            <a:fld id="{62283626-728B-4C21-A144-868026B19119}" type="datetime1">
              <a:rPr lang="en-US" smtClean="0"/>
              <a:t>5/25/2020</a:t>
            </a:fld>
            <a:endParaRPr lang="en-US"/>
          </a:p>
        </p:txBody>
      </p:sp>
      <p:sp>
        <p:nvSpPr>
          <p:cNvPr id="5" name="Footer Placeholder 4">
            <a:extLst>
              <a:ext uri="{FF2B5EF4-FFF2-40B4-BE49-F238E27FC236}">
                <a16:creationId xmlns:a16="http://schemas.microsoft.com/office/drawing/2014/main" id="{8E02B591-B793-4E11-84ED-F573831AD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2974B-7208-41A8-9BFC-F62A0771C698}"/>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782066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F82D-9F4B-4BFF-A7C7-34E1FCEA4F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459842-E276-42C6-93AE-8D7570D05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80CB8-6C91-467D-8CCC-4FD39EACEE4B}"/>
              </a:ext>
            </a:extLst>
          </p:cNvPr>
          <p:cNvSpPr>
            <a:spLocks noGrp="1"/>
          </p:cNvSpPr>
          <p:nvPr>
            <p:ph type="dt" sz="half" idx="10"/>
          </p:nvPr>
        </p:nvSpPr>
        <p:spPr/>
        <p:txBody>
          <a:bodyPr/>
          <a:lstStyle/>
          <a:p>
            <a:fld id="{0D2B1F8A-EF0B-42E2-B343-67B6F7D8D0BA}" type="datetime1">
              <a:rPr lang="en-US" smtClean="0"/>
              <a:t>5/25/2020</a:t>
            </a:fld>
            <a:endParaRPr lang="en-US"/>
          </a:p>
        </p:txBody>
      </p:sp>
      <p:sp>
        <p:nvSpPr>
          <p:cNvPr id="5" name="Footer Placeholder 4">
            <a:extLst>
              <a:ext uri="{FF2B5EF4-FFF2-40B4-BE49-F238E27FC236}">
                <a16:creationId xmlns:a16="http://schemas.microsoft.com/office/drawing/2014/main" id="{559F9280-6A33-4B3F-B3DA-ECBD4E4E7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5E2C9-A3C9-48BA-B3B8-17F78B57955E}"/>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1644921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466C00-70BA-4ED0-84E2-82563B24CB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4CB63A-0B02-4A09-9697-7A5EC290DB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D3E20-6D6A-4A29-9CDC-F5842A0D72B1}"/>
              </a:ext>
            </a:extLst>
          </p:cNvPr>
          <p:cNvSpPr>
            <a:spLocks noGrp="1"/>
          </p:cNvSpPr>
          <p:nvPr>
            <p:ph type="dt" sz="half" idx="10"/>
          </p:nvPr>
        </p:nvSpPr>
        <p:spPr/>
        <p:txBody>
          <a:bodyPr/>
          <a:lstStyle/>
          <a:p>
            <a:fld id="{55489DDE-C5F1-477C-9D73-03A95A8FF687}" type="datetime1">
              <a:rPr lang="en-US" smtClean="0"/>
              <a:t>5/25/2020</a:t>
            </a:fld>
            <a:endParaRPr lang="en-US"/>
          </a:p>
        </p:txBody>
      </p:sp>
      <p:sp>
        <p:nvSpPr>
          <p:cNvPr id="5" name="Footer Placeholder 4">
            <a:extLst>
              <a:ext uri="{FF2B5EF4-FFF2-40B4-BE49-F238E27FC236}">
                <a16:creationId xmlns:a16="http://schemas.microsoft.com/office/drawing/2014/main" id="{4B871262-ACAE-4528-BC14-DB8769C20E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0C13E-0B83-47B1-A157-3018C5E68619}"/>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332909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1E26-5597-4042-AEA6-F1D1C5A38E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3C2A08-0043-4CFE-97B4-739874A2CD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5F347-A234-4FF6-B975-D3FC2D23528A}"/>
              </a:ext>
            </a:extLst>
          </p:cNvPr>
          <p:cNvSpPr>
            <a:spLocks noGrp="1"/>
          </p:cNvSpPr>
          <p:nvPr>
            <p:ph type="dt" sz="half" idx="10"/>
          </p:nvPr>
        </p:nvSpPr>
        <p:spPr/>
        <p:txBody>
          <a:bodyPr/>
          <a:lstStyle/>
          <a:p>
            <a:fld id="{1BC4FD88-20F7-4BC1-9CCC-18DAC17D54CF}" type="datetime1">
              <a:rPr lang="en-US" smtClean="0"/>
              <a:t>5/25/2020</a:t>
            </a:fld>
            <a:endParaRPr lang="en-US"/>
          </a:p>
        </p:txBody>
      </p:sp>
      <p:sp>
        <p:nvSpPr>
          <p:cNvPr id="5" name="Footer Placeholder 4">
            <a:extLst>
              <a:ext uri="{FF2B5EF4-FFF2-40B4-BE49-F238E27FC236}">
                <a16:creationId xmlns:a16="http://schemas.microsoft.com/office/drawing/2014/main" id="{2FB06BE9-061C-4B34-98D9-114910274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10DE0-0C0D-4BEB-99DC-DE50565FF21F}"/>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166563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7F35-74BC-4CAF-92C1-B0B7F318B4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1E0426-63AF-4CD4-B2E4-2575403BBC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57C710-E54C-4053-9F69-2E2BAFA99661}"/>
              </a:ext>
            </a:extLst>
          </p:cNvPr>
          <p:cNvSpPr>
            <a:spLocks noGrp="1"/>
          </p:cNvSpPr>
          <p:nvPr>
            <p:ph type="dt" sz="half" idx="10"/>
          </p:nvPr>
        </p:nvSpPr>
        <p:spPr/>
        <p:txBody>
          <a:bodyPr/>
          <a:lstStyle/>
          <a:p>
            <a:fld id="{36F072B5-85F9-4BF0-8EE2-AB93009FFB21}" type="datetime1">
              <a:rPr lang="en-US" smtClean="0"/>
              <a:t>5/25/2020</a:t>
            </a:fld>
            <a:endParaRPr lang="en-US"/>
          </a:p>
        </p:txBody>
      </p:sp>
      <p:sp>
        <p:nvSpPr>
          <p:cNvPr id="5" name="Footer Placeholder 4">
            <a:extLst>
              <a:ext uri="{FF2B5EF4-FFF2-40B4-BE49-F238E27FC236}">
                <a16:creationId xmlns:a16="http://schemas.microsoft.com/office/drawing/2014/main" id="{64210D42-F21E-42AC-9289-ABDFF2E38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65CD7-8C30-406A-932C-4EE97A119821}"/>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3817376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C119-654F-4683-98D9-45FF82DE71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EC3C35-A769-4FB2-90E5-8C9CA88DC3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A97A4D-12D1-423A-8CA4-A5B10654C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DFEC22-2471-4DDA-8C40-50C2115311F8}"/>
              </a:ext>
            </a:extLst>
          </p:cNvPr>
          <p:cNvSpPr>
            <a:spLocks noGrp="1"/>
          </p:cNvSpPr>
          <p:nvPr>
            <p:ph type="dt" sz="half" idx="10"/>
          </p:nvPr>
        </p:nvSpPr>
        <p:spPr/>
        <p:txBody>
          <a:bodyPr/>
          <a:lstStyle/>
          <a:p>
            <a:fld id="{8BC94C58-0ED4-453B-BC2E-8106628FCDFA}" type="datetime1">
              <a:rPr lang="en-US" smtClean="0"/>
              <a:t>5/25/2020</a:t>
            </a:fld>
            <a:endParaRPr lang="en-US"/>
          </a:p>
        </p:txBody>
      </p:sp>
      <p:sp>
        <p:nvSpPr>
          <p:cNvPr id="6" name="Footer Placeholder 5">
            <a:extLst>
              <a:ext uri="{FF2B5EF4-FFF2-40B4-BE49-F238E27FC236}">
                <a16:creationId xmlns:a16="http://schemas.microsoft.com/office/drawing/2014/main" id="{BF7D22B3-E369-4A5D-9A95-82E364AFB0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28B749-1484-4C09-8267-406EA21F1433}"/>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875264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5021-4549-4A3C-A869-9ECBE83CDF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3B24F8-6A3A-4EB5-8EBB-DC3D9D3CB6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B14CED-E921-4F16-B255-E9F3F8D7D6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A29428-626C-4148-9F93-8FADA836C6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2021B2-9D17-4886-BFC1-DA0CE609FA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E109A1-DCEF-416C-B3C2-7BD6AF21D6EE}"/>
              </a:ext>
            </a:extLst>
          </p:cNvPr>
          <p:cNvSpPr>
            <a:spLocks noGrp="1"/>
          </p:cNvSpPr>
          <p:nvPr>
            <p:ph type="dt" sz="half" idx="10"/>
          </p:nvPr>
        </p:nvSpPr>
        <p:spPr/>
        <p:txBody>
          <a:bodyPr/>
          <a:lstStyle/>
          <a:p>
            <a:fld id="{D315F00D-2636-44EB-9BD1-292E87600382}" type="datetime1">
              <a:rPr lang="en-US" smtClean="0"/>
              <a:t>5/25/2020</a:t>
            </a:fld>
            <a:endParaRPr lang="en-US"/>
          </a:p>
        </p:txBody>
      </p:sp>
      <p:sp>
        <p:nvSpPr>
          <p:cNvPr id="8" name="Footer Placeholder 7">
            <a:extLst>
              <a:ext uri="{FF2B5EF4-FFF2-40B4-BE49-F238E27FC236}">
                <a16:creationId xmlns:a16="http://schemas.microsoft.com/office/drawing/2014/main" id="{E3070858-C631-404E-A04D-27DCDEE750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E58FB-A096-4E9A-9587-1FB2D8C06B2C}"/>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2451931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C848-E206-4F49-B887-CF83F8ED18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F2702F-E7F0-4535-9690-AEEC4F1C56EF}"/>
              </a:ext>
            </a:extLst>
          </p:cNvPr>
          <p:cNvSpPr>
            <a:spLocks noGrp="1"/>
          </p:cNvSpPr>
          <p:nvPr>
            <p:ph type="dt" sz="half" idx="10"/>
          </p:nvPr>
        </p:nvSpPr>
        <p:spPr/>
        <p:txBody>
          <a:bodyPr/>
          <a:lstStyle/>
          <a:p>
            <a:fld id="{707E9120-ED51-4420-A9FD-06ED8EAC81F3}" type="datetime1">
              <a:rPr lang="en-US" smtClean="0"/>
              <a:t>5/25/2020</a:t>
            </a:fld>
            <a:endParaRPr lang="en-US"/>
          </a:p>
        </p:txBody>
      </p:sp>
      <p:sp>
        <p:nvSpPr>
          <p:cNvPr id="4" name="Footer Placeholder 3">
            <a:extLst>
              <a:ext uri="{FF2B5EF4-FFF2-40B4-BE49-F238E27FC236}">
                <a16:creationId xmlns:a16="http://schemas.microsoft.com/office/drawing/2014/main" id="{1F9CF0D7-8271-4750-A55D-CE5535B8B2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51F588-4728-4A28-8F66-25FD0D1FA0B3}"/>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3867930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1F737A-FD3B-41CA-AB18-E4791347E73C}"/>
              </a:ext>
            </a:extLst>
          </p:cNvPr>
          <p:cNvSpPr>
            <a:spLocks noGrp="1"/>
          </p:cNvSpPr>
          <p:nvPr>
            <p:ph type="dt" sz="half" idx="10"/>
          </p:nvPr>
        </p:nvSpPr>
        <p:spPr/>
        <p:txBody>
          <a:bodyPr/>
          <a:lstStyle/>
          <a:p>
            <a:fld id="{26C28589-7234-4C49-9925-CF70B90053AC}" type="datetime1">
              <a:rPr lang="en-US" smtClean="0"/>
              <a:t>5/25/2020</a:t>
            </a:fld>
            <a:endParaRPr lang="en-US"/>
          </a:p>
        </p:txBody>
      </p:sp>
      <p:sp>
        <p:nvSpPr>
          <p:cNvPr id="3" name="Footer Placeholder 2">
            <a:extLst>
              <a:ext uri="{FF2B5EF4-FFF2-40B4-BE49-F238E27FC236}">
                <a16:creationId xmlns:a16="http://schemas.microsoft.com/office/drawing/2014/main" id="{C9788012-DB58-441B-803C-81EB595AC0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61D11B-4706-4404-84F8-214B4CDC6070}"/>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1797159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B9AEB-C75D-41C6-A08A-3B59CBB0D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0B4172-B01E-44B6-827B-5B84B6CC8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9B5E76-ED9B-4D40-87AA-069CFBEAA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ABA0B8-76C3-42FE-ADB7-A647CA544305}"/>
              </a:ext>
            </a:extLst>
          </p:cNvPr>
          <p:cNvSpPr>
            <a:spLocks noGrp="1"/>
          </p:cNvSpPr>
          <p:nvPr>
            <p:ph type="dt" sz="half" idx="10"/>
          </p:nvPr>
        </p:nvSpPr>
        <p:spPr/>
        <p:txBody>
          <a:bodyPr/>
          <a:lstStyle/>
          <a:p>
            <a:fld id="{C36C21BE-3903-4B10-AF6B-F4F59DA52218}" type="datetime1">
              <a:rPr lang="en-US" smtClean="0"/>
              <a:t>5/25/2020</a:t>
            </a:fld>
            <a:endParaRPr lang="en-US"/>
          </a:p>
        </p:txBody>
      </p:sp>
      <p:sp>
        <p:nvSpPr>
          <p:cNvPr id="6" name="Footer Placeholder 5">
            <a:extLst>
              <a:ext uri="{FF2B5EF4-FFF2-40B4-BE49-F238E27FC236}">
                <a16:creationId xmlns:a16="http://schemas.microsoft.com/office/drawing/2014/main" id="{A934F175-846B-49BD-98CD-3AD83D04A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E53890-7643-477D-A315-B338351E63CB}"/>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1999287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27A2-4840-4961-955C-33BCBEFBB0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B7CDC5-B926-4BCF-8331-384E3071A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CEF906-72F1-45AD-B8FE-CC73FB7AF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BA6D5D-2DE0-4EE8-8E75-92A2E2346B17}"/>
              </a:ext>
            </a:extLst>
          </p:cNvPr>
          <p:cNvSpPr>
            <a:spLocks noGrp="1"/>
          </p:cNvSpPr>
          <p:nvPr>
            <p:ph type="dt" sz="half" idx="10"/>
          </p:nvPr>
        </p:nvSpPr>
        <p:spPr/>
        <p:txBody>
          <a:bodyPr/>
          <a:lstStyle/>
          <a:p>
            <a:fld id="{EEFB3937-84E6-4C0E-917E-CC1E1A4FE660}" type="datetime1">
              <a:rPr lang="en-US" smtClean="0"/>
              <a:t>5/25/2020</a:t>
            </a:fld>
            <a:endParaRPr lang="en-US"/>
          </a:p>
        </p:txBody>
      </p:sp>
      <p:sp>
        <p:nvSpPr>
          <p:cNvPr id="6" name="Footer Placeholder 5">
            <a:extLst>
              <a:ext uri="{FF2B5EF4-FFF2-40B4-BE49-F238E27FC236}">
                <a16:creationId xmlns:a16="http://schemas.microsoft.com/office/drawing/2014/main" id="{F8835E85-CD01-4D1F-8DD3-E36A002E09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7A48BE-99AE-4E78-B572-38C6495DDDD8}"/>
              </a:ext>
            </a:extLst>
          </p:cNvPr>
          <p:cNvSpPr>
            <a:spLocks noGrp="1"/>
          </p:cNvSpPr>
          <p:nvPr>
            <p:ph type="sldNum" sz="quarter" idx="12"/>
          </p:nvPr>
        </p:nvSpPr>
        <p:spPr/>
        <p:txBody>
          <a:bodyPr/>
          <a:lstStyle/>
          <a:p>
            <a:fld id="{4C386D17-71B3-4F85-95F0-BFFE4DF880C7}" type="slidenum">
              <a:rPr lang="en-US" smtClean="0"/>
              <a:t>‹#›</a:t>
            </a:fld>
            <a:endParaRPr lang="en-US"/>
          </a:p>
        </p:txBody>
      </p:sp>
    </p:spTree>
    <p:extLst>
      <p:ext uri="{BB962C8B-B14F-4D97-AF65-F5344CB8AC3E}">
        <p14:creationId xmlns:p14="http://schemas.microsoft.com/office/powerpoint/2010/main" val="912353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743DFF-1461-4636-BD55-EDCA4FB22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0B3C91-53CA-4329-9443-514B960860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50F5EF-8667-4822-8956-E2511E5FB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10E3F-D902-4A8D-841F-17D5C7474C64}" type="datetime1">
              <a:rPr lang="en-US" smtClean="0"/>
              <a:t>5/25/2020</a:t>
            </a:fld>
            <a:endParaRPr lang="en-US"/>
          </a:p>
        </p:txBody>
      </p:sp>
      <p:sp>
        <p:nvSpPr>
          <p:cNvPr id="5" name="Footer Placeholder 4">
            <a:extLst>
              <a:ext uri="{FF2B5EF4-FFF2-40B4-BE49-F238E27FC236}">
                <a16:creationId xmlns:a16="http://schemas.microsoft.com/office/drawing/2014/main" id="{3E06D54B-6E9C-47D0-BEFD-BD81E955F2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EDF378-4931-426D-9F79-A5175A9F9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86D17-71B3-4F85-95F0-BFFE4DF880C7}" type="slidenum">
              <a:rPr lang="en-US" smtClean="0"/>
              <a:t>‹#›</a:t>
            </a:fld>
            <a:endParaRPr lang="en-US"/>
          </a:p>
        </p:txBody>
      </p:sp>
    </p:spTree>
    <p:extLst>
      <p:ext uri="{BB962C8B-B14F-4D97-AF65-F5344CB8AC3E}">
        <p14:creationId xmlns:p14="http://schemas.microsoft.com/office/powerpoint/2010/main" val="2102043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2DBBB-4028-4879-A7A2-341114493544}"/>
              </a:ext>
            </a:extLst>
          </p:cNvPr>
          <p:cNvSpPr>
            <a:spLocks noGrp="1"/>
          </p:cNvSpPr>
          <p:nvPr>
            <p:ph type="ctrTitle"/>
          </p:nvPr>
        </p:nvSpPr>
        <p:spPr>
          <a:xfrm>
            <a:off x="674237" y="914400"/>
            <a:ext cx="3657600" cy="2887579"/>
          </a:xfrm>
        </p:spPr>
        <p:txBody>
          <a:bodyPr anchor="ctr">
            <a:normAutofit/>
          </a:bodyPr>
          <a:lstStyle/>
          <a:p>
            <a:r>
              <a:rPr lang="en-US" b="1" dirty="0">
                <a:solidFill>
                  <a:srgbClr val="FFFFFF"/>
                </a:solidFill>
              </a:rPr>
              <a:t>PWM </a:t>
            </a:r>
            <a:br>
              <a:rPr lang="en-US" b="1" dirty="0">
                <a:solidFill>
                  <a:srgbClr val="FFFFFF"/>
                </a:solidFill>
              </a:rPr>
            </a:br>
            <a:r>
              <a:rPr lang="en-US" b="1" dirty="0">
                <a:solidFill>
                  <a:srgbClr val="FFFFFF"/>
                </a:solidFill>
              </a:rPr>
              <a:t>Generator</a:t>
            </a:r>
          </a:p>
        </p:txBody>
      </p:sp>
      <p:sp>
        <p:nvSpPr>
          <p:cNvPr id="3" name="Subtitle 2">
            <a:extLst>
              <a:ext uri="{FF2B5EF4-FFF2-40B4-BE49-F238E27FC236}">
                <a16:creationId xmlns:a16="http://schemas.microsoft.com/office/drawing/2014/main" id="{9CE0BF31-75A9-4754-AA91-C1468C27D7BB}"/>
              </a:ext>
            </a:extLst>
          </p:cNvPr>
          <p:cNvSpPr>
            <a:spLocks noGrp="1"/>
          </p:cNvSpPr>
          <p:nvPr>
            <p:ph type="subTitle" idx="1"/>
          </p:nvPr>
        </p:nvSpPr>
        <p:spPr>
          <a:xfrm>
            <a:off x="674237" y="4170501"/>
            <a:ext cx="3657600" cy="1525597"/>
          </a:xfrm>
        </p:spPr>
        <p:txBody>
          <a:bodyPr>
            <a:normAutofit/>
          </a:bodyPr>
          <a:lstStyle/>
          <a:p>
            <a:r>
              <a:rPr lang="en-US" sz="1800" dirty="0">
                <a:solidFill>
                  <a:srgbClr val="FFFFFF"/>
                </a:solidFill>
              </a:rPr>
              <a:t>Project realized and presented by</a:t>
            </a:r>
          </a:p>
          <a:p>
            <a:r>
              <a:rPr lang="en-US" i="1" dirty="0">
                <a:solidFill>
                  <a:srgbClr val="FFFFFF"/>
                </a:solidFill>
              </a:rPr>
              <a:t>Bogdan Andreea Laura</a:t>
            </a:r>
          </a:p>
          <a:p>
            <a:r>
              <a:rPr lang="en-US" sz="1600" dirty="0">
                <a:solidFill>
                  <a:srgbClr val="FFFFFF"/>
                </a:solidFill>
              </a:rPr>
              <a:t>Group 2023</a:t>
            </a:r>
          </a:p>
          <a:p>
            <a:r>
              <a:rPr lang="en-US" sz="1600" dirty="0" err="1">
                <a:solidFill>
                  <a:srgbClr val="FFFFFF"/>
                </a:solidFill>
              </a:rPr>
              <a:t>Eng</a:t>
            </a:r>
            <a:endParaRPr lang="en-US" sz="2000" dirty="0">
              <a:solidFill>
                <a:srgbClr val="FFFFFF"/>
              </a:solidFill>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1C83A53E-87D3-45FC-BD61-D56E750B0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801" y="492573"/>
            <a:ext cx="6409586" cy="5880796"/>
          </a:xfrm>
          <a:prstGeom prst="rect">
            <a:avLst/>
          </a:prstGeom>
        </p:spPr>
      </p:pic>
      <p:sp>
        <p:nvSpPr>
          <p:cNvPr id="7" name="Slide Number Placeholder 6">
            <a:extLst>
              <a:ext uri="{FF2B5EF4-FFF2-40B4-BE49-F238E27FC236}">
                <a16:creationId xmlns:a16="http://schemas.microsoft.com/office/drawing/2014/main" id="{C90B6CFC-4DE9-464B-903C-B7E9BC880E1C}"/>
              </a:ext>
            </a:extLst>
          </p:cNvPr>
          <p:cNvSpPr>
            <a:spLocks noGrp="1"/>
          </p:cNvSpPr>
          <p:nvPr>
            <p:ph type="sldNum" sz="quarter" idx="12"/>
          </p:nvPr>
        </p:nvSpPr>
        <p:spPr/>
        <p:txBody>
          <a:bodyPr/>
          <a:lstStyle/>
          <a:p>
            <a:fld id="{4C386D17-71B3-4F85-95F0-BFFE4DF880C7}" type="slidenum">
              <a:rPr lang="en-US" smtClean="0"/>
              <a:t>1</a:t>
            </a:fld>
            <a:endParaRPr lang="en-US"/>
          </a:p>
        </p:txBody>
      </p:sp>
    </p:spTree>
    <p:extLst>
      <p:ext uri="{BB962C8B-B14F-4D97-AF65-F5344CB8AC3E}">
        <p14:creationId xmlns:p14="http://schemas.microsoft.com/office/powerpoint/2010/main" val="2349333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1358-1D86-4C5B-A980-39AC382CF794}"/>
              </a:ext>
            </a:extLst>
          </p:cNvPr>
          <p:cNvSpPr>
            <a:spLocks noGrp="1"/>
          </p:cNvSpPr>
          <p:nvPr>
            <p:ph type="title"/>
          </p:nvPr>
        </p:nvSpPr>
        <p:spPr/>
        <p:txBody>
          <a:bodyPr anchor="t">
            <a:normAutofit/>
          </a:bodyPr>
          <a:lstStyle/>
          <a:p>
            <a:pPr algn="ctr"/>
            <a:r>
              <a:rPr lang="en-US" sz="3600" b="1" dirty="0"/>
              <a:t>Results after using the standard values</a:t>
            </a:r>
          </a:p>
        </p:txBody>
      </p:sp>
      <p:sp>
        <p:nvSpPr>
          <p:cNvPr id="6" name="Content Placeholder 5">
            <a:extLst>
              <a:ext uri="{FF2B5EF4-FFF2-40B4-BE49-F238E27FC236}">
                <a16:creationId xmlns:a16="http://schemas.microsoft.com/office/drawing/2014/main" id="{8EC54F95-47CB-403B-A1E5-FE024AC4EE93}"/>
              </a:ext>
            </a:extLst>
          </p:cNvPr>
          <p:cNvSpPr>
            <a:spLocks noGrp="1"/>
          </p:cNvSpPr>
          <p:nvPr>
            <p:ph idx="1"/>
          </p:nvPr>
        </p:nvSpPr>
        <p:spPr/>
        <p:txBody>
          <a:bodyPr>
            <a:normAutofit/>
          </a:bodyPr>
          <a:lstStyle/>
          <a:p>
            <a:r>
              <a:rPr lang="en-US" sz="2000" b="1" dirty="0"/>
              <a:t>The frequency:</a:t>
            </a:r>
          </a:p>
          <a:p>
            <a:pPr marL="0" indent="0">
              <a:buNone/>
            </a:pPr>
            <a:endParaRPr lang="en-US" sz="2000" b="1" dirty="0"/>
          </a:p>
          <a:p>
            <a:pPr marL="0" indent="0">
              <a:buNone/>
            </a:pPr>
            <a:r>
              <a:rPr lang="en-US" sz="2000" b="1" dirty="0"/>
              <a:t>         </a:t>
            </a:r>
            <a:r>
              <a:rPr lang="en-US" sz="1600" dirty="0"/>
              <a:t>The frequency calculated with the standard values of the components is </a:t>
            </a:r>
            <a:r>
              <a:rPr lang="en-US" sz="1600" b="1" dirty="0"/>
              <a:t>602Hz</a:t>
            </a:r>
            <a:r>
              <a:rPr lang="en-US" sz="1600" dirty="0"/>
              <a:t>. The </a:t>
            </a:r>
            <a:r>
              <a:rPr lang="en-US" sz="1600" i="1" u="sng" dirty="0"/>
              <a:t>required</a:t>
            </a:r>
            <a:r>
              <a:rPr lang="en-US" sz="1600" i="1" dirty="0"/>
              <a:t> </a:t>
            </a:r>
            <a:r>
              <a:rPr lang="en-US" sz="1600" dirty="0"/>
              <a:t>frequency is </a:t>
            </a:r>
            <a:r>
              <a:rPr lang="en-US" sz="1600" b="1" dirty="0"/>
              <a:t>600Hz</a:t>
            </a:r>
            <a:r>
              <a:rPr lang="en-US" sz="1600" dirty="0"/>
              <a:t>, so it can be observed that the two frequencies differ by 2Hz. The reason why this happened is because the calculated value of R5 was 16.66k and the standard value is 16.6k. Also, the standard value of resistor R5 has a ±1% Tolerance, which can cause fluctuations in it’s value ‘+’ or ‘ –’ 1%.</a:t>
            </a:r>
          </a:p>
          <a:p>
            <a:pPr marL="0" indent="0">
              <a:buNone/>
            </a:pPr>
            <a:endParaRPr lang="en-US" sz="1600" dirty="0"/>
          </a:p>
          <a:p>
            <a:r>
              <a:rPr lang="en-US" sz="2000" b="1" dirty="0"/>
              <a:t>The Duty Cycle and the amplitude:</a:t>
            </a:r>
          </a:p>
          <a:p>
            <a:pPr marL="0" indent="0">
              <a:buNone/>
            </a:pPr>
            <a:r>
              <a:rPr lang="en-US" sz="1600" dirty="0"/>
              <a:t>        The duty cycle and the amplitude won`t present any differences because the calculated values of the components from the formulas which helped compute them are the same with the standard values, as can be seen in the table from the previous slide.</a:t>
            </a:r>
            <a:endParaRPr lang="en-US" sz="1600" b="1" dirty="0"/>
          </a:p>
        </p:txBody>
      </p:sp>
      <p:sp>
        <p:nvSpPr>
          <p:cNvPr id="5" name="Slide Number Placeholder 4">
            <a:extLst>
              <a:ext uri="{FF2B5EF4-FFF2-40B4-BE49-F238E27FC236}">
                <a16:creationId xmlns:a16="http://schemas.microsoft.com/office/drawing/2014/main" id="{60C77F9F-5916-494D-9F11-58DE80815DAA}"/>
              </a:ext>
            </a:extLst>
          </p:cNvPr>
          <p:cNvSpPr>
            <a:spLocks noGrp="1"/>
          </p:cNvSpPr>
          <p:nvPr>
            <p:ph type="sldNum" sz="quarter" idx="12"/>
          </p:nvPr>
        </p:nvSpPr>
        <p:spPr/>
        <p:txBody>
          <a:bodyPr/>
          <a:lstStyle/>
          <a:p>
            <a:fld id="{4C386D17-71B3-4F85-95F0-BFFE4DF880C7}" type="slidenum">
              <a:rPr lang="en-US" smtClean="0"/>
              <a:t>10</a:t>
            </a:fld>
            <a:endParaRPr lang="en-US"/>
          </a:p>
        </p:txBody>
      </p:sp>
      <p:pic>
        <p:nvPicPr>
          <p:cNvPr id="7" name="Picture 6">
            <a:extLst>
              <a:ext uri="{FF2B5EF4-FFF2-40B4-BE49-F238E27FC236}">
                <a16:creationId xmlns:a16="http://schemas.microsoft.com/office/drawing/2014/main" id="{BE5B957F-B0DB-4404-AA95-DBE990B9C542}"/>
              </a:ext>
            </a:extLst>
          </p:cNvPr>
          <p:cNvPicPr>
            <a:picLocks noChangeAspect="1"/>
          </p:cNvPicPr>
          <p:nvPr/>
        </p:nvPicPr>
        <p:blipFill rotWithShape="1">
          <a:blip r:embed="rId2"/>
          <a:srcRect l="46549" t="41214" r="45217" b="51974"/>
          <a:stretch/>
        </p:blipFill>
        <p:spPr>
          <a:xfrm>
            <a:off x="3027679" y="1690688"/>
            <a:ext cx="1556979" cy="724535"/>
          </a:xfrm>
          <a:prstGeom prst="rect">
            <a:avLst/>
          </a:prstGeom>
        </p:spPr>
      </p:pic>
    </p:spTree>
    <p:extLst>
      <p:ext uri="{BB962C8B-B14F-4D97-AF65-F5344CB8AC3E}">
        <p14:creationId xmlns:p14="http://schemas.microsoft.com/office/powerpoint/2010/main" val="15833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4D66E-4592-41FF-B727-E114BFC44F27}"/>
              </a:ext>
            </a:extLst>
          </p:cNvPr>
          <p:cNvSpPr>
            <a:spLocks noGrp="1"/>
          </p:cNvSpPr>
          <p:nvPr>
            <p:ph type="title"/>
          </p:nvPr>
        </p:nvSpPr>
        <p:spPr>
          <a:xfrm>
            <a:off x="838200" y="365125"/>
            <a:ext cx="10515600" cy="643543"/>
          </a:xfrm>
        </p:spPr>
        <p:txBody>
          <a:bodyPr anchor="t">
            <a:normAutofit fontScale="90000"/>
          </a:bodyPr>
          <a:lstStyle/>
          <a:p>
            <a:pPr algn="ctr"/>
            <a:r>
              <a:rPr lang="en-US" b="1" dirty="0"/>
              <a:t>Simulations and results</a:t>
            </a:r>
          </a:p>
        </p:txBody>
      </p:sp>
      <p:sp>
        <p:nvSpPr>
          <p:cNvPr id="3" name="Content Placeholder 2">
            <a:extLst>
              <a:ext uri="{FF2B5EF4-FFF2-40B4-BE49-F238E27FC236}">
                <a16:creationId xmlns:a16="http://schemas.microsoft.com/office/drawing/2014/main" id="{738E5510-FEBF-48FA-AAAD-91FF156A4688}"/>
              </a:ext>
            </a:extLst>
          </p:cNvPr>
          <p:cNvSpPr>
            <a:spLocks noGrp="1"/>
          </p:cNvSpPr>
          <p:nvPr>
            <p:ph idx="1"/>
          </p:nvPr>
        </p:nvSpPr>
        <p:spPr/>
        <p:txBody>
          <a:bodyPr/>
          <a:lstStyle/>
          <a:p>
            <a:pPr marL="0" indent="0">
              <a:buNone/>
            </a:pPr>
            <a:r>
              <a:rPr lang="en-US" dirty="0"/>
              <a:t>The simulations I have done for the presented circuit to see it’s functionality are:</a:t>
            </a:r>
          </a:p>
          <a:p>
            <a:pPr marL="0" indent="0">
              <a:buNone/>
            </a:pPr>
            <a:endParaRPr lang="en-US" dirty="0"/>
          </a:p>
          <a:p>
            <a:r>
              <a:rPr lang="en-US" sz="2400" dirty="0"/>
              <a:t>Transient;</a:t>
            </a:r>
          </a:p>
          <a:p>
            <a:r>
              <a:rPr lang="en-US" sz="2400" dirty="0"/>
              <a:t>Bias Point;</a:t>
            </a:r>
          </a:p>
          <a:p>
            <a:r>
              <a:rPr lang="en-US" sz="2400" dirty="0"/>
              <a:t>Parametric Analysis;</a:t>
            </a:r>
          </a:p>
          <a:p>
            <a:r>
              <a:rPr lang="en-US" sz="2400" dirty="0"/>
              <a:t>Monte Carlo analysis;</a:t>
            </a:r>
          </a:p>
          <a:p>
            <a:r>
              <a:rPr lang="en-US" sz="2400" dirty="0"/>
              <a:t>Worst case analysis.</a:t>
            </a:r>
          </a:p>
          <a:p>
            <a:endParaRPr lang="en-US" dirty="0"/>
          </a:p>
        </p:txBody>
      </p:sp>
      <p:sp>
        <p:nvSpPr>
          <p:cNvPr id="4" name="Slide Number Placeholder 3">
            <a:extLst>
              <a:ext uri="{FF2B5EF4-FFF2-40B4-BE49-F238E27FC236}">
                <a16:creationId xmlns:a16="http://schemas.microsoft.com/office/drawing/2014/main" id="{5E9819A5-580B-4FA3-B1FA-5031B1656224}"/>
              </a:ext>
            </a:extLst>
          </p:cNvPr>
          <p:cNvSpPr>
            <a:spLocks noGrp="1"/>
          </p:cNvSpPr>
          <p:nvPr>
            <p:ph type="sldNum" sz="quarter" idx="12"/>
          </p:nvPr>
        </p:nvSpPr>
        <p:spPr/>
        <p:txBody>
          <a:bodyPr/>
          <a:lstStyle/>
          <a:p>
            <a:fld id="{4C386D17-71B3-4F85-95F0-BFFE4DF880C7}" type="slidenum">
              <a:rPr lang="en-US" smtClean="0"/>
              <a:t>11</a:t>
            </a:fld>
            <a:endParaRPr lang="en-US"/>
          </a:p>
        </p:txBody>
      </p:sp>
    </p:spTree>
    <p:extLst>
      <p:ext uri="{BB962C8B-B14F-4D97-AF65-F5344CB8AC3E}">
        <p14:creationId xmlns:p14="http://schemas.microsoft.com/office/powerpoint/2010/main" val="1916439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1F05-5925-4EF5-8353-FFE6B95061E5}"/>
              </a:ext>
            </a:extLst>
          </p:cNvPr>
          <p:cNvSpPr>
            <a:spLocks noGrp="1"/>
          </p:cNvSpPr>
          <p:nvPr>
            <p:ph type="title"/>
          </p:nvPr>
        </p:nvSpPr>
        <p:spPr/>
        <p:txBody>
          <a:bodyPr/>
          <a:lstStyle/>
          <a:p>
            <a:pPr algn="ctr"/>
            <a:r>
              <a:rPr lang="en-US" dirty="0"/>
              <a:t>1. </a:t>
            </a:r>
            <a:r>
              <a:rPr lang="en-US" sz="3600" b="1" dirty="0"/>
              <a:t>Transient (time domain)</a:t>
            </a:r>
            <a:endParaRPr lang="en-US" b="1" dirty="0"/>
          </a:p>
        </p:txBody>
      </p:sp>
      <p:sp>
        <p:nvSpPr>
          <p:cNvPr id="3" name="Content Placeholder 2">
            <a:extLst>
              <a:ext uri="{FF2B5EF4-FFF2-40B4-BE49-F238E27FC236}">
                <a16:creationId xmlns:a16="http://schemas.microsoft.com/office/drawing/2014/main" id="{151CA456-2694-43CC-8E35-61788C4A4F4E}"/>
              </a:ext>
            </a:extLst>
          </p:cNvPr>
          <p:cNvSpPr>
            <a:spLocks noGrp="1"/>
          </p:cNvSpPr>
          <p:nvPr>
            <p:ph idx="1"/>
          </p:nvPr>
        </p:nvSpPr>
        <p:spPr/>
        <p:txBody>
          <a:bodyPr>
            <a:normAutofit/>
          </a:bodyPr>
          <a:lstStyle/>
          <a:p>
            <a:pPr marL="0" indent="0">
              <a:buNone/>
            </a:pPr>
            <a:r>
              <a:rPr lang="en-US" sz="2400" dirty="0"/>
              <a:t>This simulation lets us observe the behavior of the signal waveform in time.</a:t>
            </a:r>
          </a:p>
          <a:p>
            <a:r>
              <a:rPr lang="en-US" sz="1800" b="1" dirty="0"/>
              <a:t>Simulation profile</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000" dirty="0"/>
              <a:t>    </a:t>
            </a: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808A0242-141B-4FD8-8B69-DB39D3577E5A}"/>
              </a:ext>
            </a:extLst>
          </p:cNvPr>
          <p:cNvSpPr>
            <a:spLocks noGrp="1"/>
          </p:cNvSpPr>
          <p:nvPr>
            <p:ph type="sldNum" sz="quarter" idx="12"/>
          </p:nvPr>
        </p:nvSpPr>
        <p:spPr/>
        <p:txBody>
          <a:bodyPr/>
          <a:lstStyle/>
          <a:p>
            <a:fld id="{4C386D17-71B3-4F85-95F0-BFFE4DF880C7}" type="slidenum">
              <a:rPr lang="en-US" smtClean="0"/>
              <a:t>12</a:t>
            </a:fld>
            <a:endParaRPr lang="en-US"/>
          </a:p>
        </p:txBody>
      </p:sp>
      <p:pic>
        <p:nvPicPr>
          <p:cNvPr id="5" name="Picture 4">
            <a:extLst>
              <a:ext uri="{FF2B5EF4-FFF2-40B4-BE49-F238E27FC236}">
                <a16:creationId xmlns:a16="http://schemas.microsoft.com/office/drawing/2014/main" id="{CE55CC3F-A5E8-4ADE-AC62-4E97861AE4FB}"/>
              </a:ext>
            </a:extLst>
          </p:cNvPr>
          <p:cNvPicPr>
            <a:picLocks noChangeAspect="1"/>
          </p:cNvPicPr>
          <p:nvPr/>
        </p:nvPicPr>
        <p:blipFill rotWithShape="1">
          <a:blip r:embed="rId2"/>
          <a:srcRect l="32916" t="35111" r="34333" b="38222"/>
          <a:stretch/>
        </p:blipFill>
        <p:spPr>
          <a:xfrm>
            <a:off x="2535265" y="2915221"/>
            <a:ext cx="7121470" cy="3261742"/>
          </a:xfrm>
          <a:prstGeom prst="rect">
            <a:avLst/>
          </a:prstGeom>
        </p:spPr>
      </p:pic>
    </p:spTree>
    <p:extLst>
      <p:ext uri="{BB962C8B-B14F-4D97-AF65-F5344CB8AC3E}">
        <p14:creationId xmlns:p14="http://schemas.microsoft.com/office/powerpoint/2010/main" val="431408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A92C-DBEE-4139-A0F7-D7CD5C0D165C}"/>
              </a:ext>
            </a:extLst>
          </p:cNvPr>
          <p:cNvSpPr>
            <a:spLocks noGrp="1"/>
          </p:cNvSpPr>
          <p:nvPr>
            <p:ph type="title"/>
          </p:nvPr>
        </p:nvSpPr>
        <p:spPr>
          <a:xfrm>
            <a:off x="839788" y="457200"/>
            <a:ext cx="10811742" cy="1003955"/>
          </a:xfrm>
        </p:spPr>
        <p:txBody>
          <a:bodyPr>
            <a:normAutofit/>
          </a:bodyPr>
          <a:lstStyle/>
          <a:p>
            <a:pPr algn="ctr"/>
            <a:r>
              <a:rPr lang="en-US" sz="3200" dirty="0"/>
              <a:t>1. </a:t>
            </a:r>
            <a:r>
              <a:rPr lang="en-US" sz="3200" b="1" dirty="0"/>
              <a:t>Transient (time domain)- Results</a:t>
            </a:r>
            <a:endParaRPr lang="en-US" sz="3200" dirty="0"/>
          </a:p>
        </p:txBody>
      </p:sp>
      <p:sp>
        <p:nvSpPr>
          <p:cNvPr id="3" name="Content Placeholder 2">
            <a:extLst>
              <a:ext uri="{FF2B5EF4-FFF2-40B4-BE49-F238E27FC236}">
                <a16:creationId xmlns:a16="http://schemas.microsoft.com/office/drawing/2014/main" id="{5F5C8202-DE0B-4234-9DAE-0578CA85870F}"/>
              </a:ext>
            </a:extLst>
          </p:cNvPr>
          <p:cNvSpPr>
            <a:spLocks noGrp="1"/>
          </p:cNvSpPr>
          <p:nvPr>
            <p:ph idx="1"/>
          </p:nvPr>
        </p:nvSpPr>
        <p:spPr/>
        <p:txBody>
          <a:bodyPr anchor="ctr">
            <a:normAutofit/>
          </a:bodyPr>
          <a:lstStyle/>
          <a:p>
            <a:r>
              <a:rPr lang="en-US" sz="1800" dirty="0"/>
              <a:t>Simulation results</a:t>
            </a:r>
          </a:p>
          <a:p>
            <a:endParaRPr lang="en-US" sz="1800" dirty="0"/>
          </a:p>
        </p:txBody>
      </p:sp>
      <p:sp>
        <p:nvSpPr>
          <p:cNvPr id="7" name="Text Placeholder 6">
            <a:extLst>
              <a:ext uri="{FF2B5EF4-FFF2-40B4-BE49-F238E27FC236}">
                <a16:creationId xmlns:a16="http://schemas.microsoft.com/office/drawing/2014/main" id="{D0182D20-5A72-432A-9F7F-15C353B52D92}"/>
              </a:ext>
            </a:extLst>
          </p:cNvPr>
          <p:cNvSpPr>
            <a:spLocks noGrp="1"/>
          </p:cNvSpPr>
          <p:nvPr>
            <p:ph type="body" sz="half" idx="2"/>
          </p:nvPr>
        </p:nvSpPr>
        <p:spPr>
          <a:xfrm>
            <a:off x="1055802" y="2057400"/>
            <a:ext cx="9991169" cy="1003955"/>
          </a:xfrm>
        </p:spPr>
        <p:txBody>
          <a:bodyPr>
            <a:normAutofit lnSpcReduction="10000"/>
          </a:bodyPr>
          <a:lstStyle/>
          <a:p>
            <a:pPr marL="285750" indent="-285750">
              <a:buFont typeface="Arial" panose="020B0604020202020204" pitchFamily="34" charset="0"/>
              <a:buChar char="•"/>
            </a:pPr>
            <a:r>
              <a:rPr lang="en-US" sz="2000" dirty="0"/>
              <a:t>These are the results when </a:t>
            </a:r>
            <a:r>
              <a:rPr lang="en-US" sz="2000" dirty="0" err="1"/>
              <a:t>setDuty</a:t>
            </a:r>
            <a:r>
              <a:rPr lang="en-US" sz="2000" dirty="0"/>
              <a:t> is set to 1 and </a:t>
            </a:r>
            <a:r>
              <a:rPr lang="en-US" sz="2000" dirty="0" err="1"/>
              <a:t>setAmplitude</a:t>
            </a:r>
            <a:r>
              <a:rPr lang="en-US" sz="2000" dirty="0"/>
              <a:t> is also set to 1, which means that the duty cycle of the </a:t>
            </a:r>
            <a:r>
              <a:rPr lang="en-US" sz="2000" dirty="0" err="1"/>
              <a:t>pwm</a:t>
            </a:r>
            <a:r>
              <a:rPr lang="en-US" sz="2000" dirty="0"/>
              <a:t> signal is 80% and the amplitude is 6V.</a:t>
            </a:r>
          </a:p>
          <a:p>
            <a:pPr marL="285750" indent="-285750">
              <a:buFont typeface="Arial" panose="020B0604020202020204" pitchFamily="34" charset="0"/>
              <a:buChar char="•"/>
            </a:pPr>
            <a:r>
              <a:rPr lang="en-US" sz="2000" dirty="0"/>
              <a:t>The amplitude of the triangular signal stays at + and – 6V, with an error of about 0.05V.</a:t>
            </a:r>
          </a:p>
        </p:txBody>
      </p:sp>
      <p:sp>
        <p:nvSpPr>
          <p:cNvPr id="4" name="Slide Number Placeholder 3">
            <a:extLst>
              <a:ext uri="{FF2B5EF4-FFF2-40B4-BE49-F238E27FC236}">
                <a16:creationId xmlns:a16="http://schemas.microsoft.com/office/drawing/2014/main" id="{C5C807E1-E78D-4FF2-92F2-42091AB48283}"/>
              </a:ext>
            </a:extLst>
          </p:cNvPr>
          <p:cNvSpPr>
            <a:spLocks noGrp="1"/>
          </p:cNvSpPr>
          <p:nvPr>
            <p:ph type="sldNum" sz="quarter" idx="12"/>
          </p:nvPr>
        </p:nvSpPr>
        <p:spPr/>
        <p:txBody>
          <a:bodyPr>
            <a:normAutofit/>
          </a:bodyPr>
          <a:lstStyle/>
          <a:p>
            <a:pPr>
              <a:spcAft>
                <a:spcPts val="600"/>
              </a:spcAft>
            </a:pPr>
            <a:fld id="{4C386D17-71B3-4F85-95F0-BFFE4DF880C7}"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pic>
        <p:nvPicPr>
          <p:cNvPr id="5" name="Picture 4">
            <a:extLst>
              <a:ext uri="{FF2B5EF4-FFF2-40B4-BE49-F238E27FC236}">
                <a16:creationId xmlns:a16="http://schemas.microsoft.com/office/drawing/2014/main" id="{D9992A59-06A0-4FEA-943C-2C02427698C2}"/>
              </a:ext>
            </a:extLst>
          </p:cNvPr>
          <p:cNvPicPr>
            <a:picLocks noChangeAspect="1"/>
          </p:cNvPicPr>
          <p:nvPr/>
        </p:nvPicPr>
        <p:blipFill rotWithShape="1">
          <a:blip r:embed="rId2"/>
          <a:srcRect l="29585" t="36707" r="29142" b="40445"/>
          <a:stretch/>
        </p:blipFill>
        <p:spPr>
          <a:xfrm>
            <a:off x="1055802" y="3061355"/>
            <a:ext cx="10208771" cy="3178911"/>
          </a:xfrm>
          <a:prstGeom prst="rect">
            <a:avLst/>
          </a:prstGeom>
        </p:spPr>
      </p:pic>
    </p:spTree>
    <p:extLst>
      <p:ext uri="{BB962C8B-B14F-4D97-AF65-F5344CB8AC3E}">
        <p14:creationId xmlns:p14="http://schemas.microsoft.com/office/powerpoint/2010/main" val="108206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18D8-361E-4071-AF42-E8EB7E99FA10}"/>
              </a:ext>
            </a:extLst>
          </p:cNvPr>
          <p:cNvSpPr>
            <a:spLocks noGrp="1"/>
          </p:cNvSpPr>
          <p:nvPr>
            <p:ph type="title"/>
          </p:nvPr>
        </p:nvSpPr>
        <p:spPr>
          <a:xfrm>
            <a:off x="839788" y="457200"/>
            <a:ext cx="10849449" cy="645736"/>
          </a:xfrm>
        </p:spPr>
        <p:txBody>
          <a:bodyPr anchor="t"/>
          <a:lstStyle/>
          <a:p>
            <a:pPr algn="ctr"/>
            <a:r>
              <a:rPr lang="en-US" dirty="0"/>
              <a:t>1. </a:t>
            </a:r>
            <a:r>
              <a:rPr lang="en-US" b="1" dirty="0"/>
              <a:t>Transient (time domain)- Results</a:t>
            </a:r>
            <a:endParaRPr lang="en-US" dirty="0"/>
          </a:p>
        </p:txBody>
      </p:sp>
      <p:pic>
        <p:nvPicPr>
          <p:cNvPr id="6" name="Content Placeholder 5">
            <a:extLst>
              <a:ext uri="{FF2B5EF4-FFF2-40B4-BE49-F238E27FC236}">
                <a16:creationId xmlns:a16="http://schemas.microsoft.com/office/drawing/2014/main" id="{0BD8CA2D-F417-42D0-A223-E5AAD245A440}"/>
              </a:ext>
            </a:extLst>
          </p:cNvPr>
          <p:cNvPicPr>
            <a:picLocks noGrp="1" noChangeAspect="1"/>
          </p:cNvPicPr>
          <p:nvPr>
            <p:ph idx="1"/>
          </p:nvPr>
        </p:nvPicPr>
        <p:blipFill rotWithShape="1">
          <a:blip r:embed="rId2"/>
          <a:srcRect l="26477" t="43548" r="27432" b="30407"/>
          <a:stretch/>
        </p:blipFill>
        <p:spPr>
          <a:xfrm>
            <a:off x="1186711" y="3277085"/>
            <a:ext cx="10165501" cy="3231181"/>
          </a:xfrm>
          <a:prstGeom prst="rect">
            <a:avLst/>
          </a:prstGeom>
        </p:spPr>
      </p:pic>
      <p:sp>
        <p:nvSpPr>
          <p:cNvPr id="4" name="Text Placeholder 3">
            <a:extLst>
              <a:ext uri="{FF2B5EF4-FFF2-40B4-BE49-F238E27FC236}">
                <a16:creationId xmlns:a16="http://schemas.microsoft.com/office/drawing/2014/main" id="{B7A5912E-7BF2-455F-9280-04CBF5A27C36}"/>
              </a:ext>
            </a:extLst>
          </p:cNvPr>
          <p:cNvSpPr>
            <a:spLocks noGrp="1"/>
          </p:cNvSpPr>
          <p:nvPr>
            <p:ph type="body" sz="half" idx="2"/>
          </p:nvPr>
        </p:nvSpPr>
        <p:spPr>
          <a:xfrm>
            <a:off x="839788" y="2057400"/>
            <a:ext cx="11118532" cy="1371600"/>
          </a:xfrm>
        </p:spPr>
        <p:txBody>
          <a:bodyPr>
            <a:normAutofit/>
          </a:bodyPr>
          <a:lstStyle/>
          <a:p>
            <a:pPr marL="285750" indent="-285750">
              <a:buFont typeface="Arial" panose="020B0604020202020204" pitchFamily="34" charset="0"/>
              <a:buChar char="•"/>
            </a:pPr>
            <a:r>
              <a:rPr lang="en-US" sz="2000" dirty="0"/>
              <a:t>These are the results when </a:t>
            </a:r>
            <a:r>
              <a:rPr lang="en-US" sz="2000" dirty="0" err="1"/>
              <a:t>setDuty</a:t>
            </a:r>
            <a:r>
              <a:rPr lang="en-US" sz="2000" dirty="0"/>
              <a:t> is set to 0 and </a:t>
            </a:r>
            <a:r>
              <a:rPr lang="en-US" sz="2000" dirty="0" err="1"/>
              <a:t>setAmplitude</a:t>
            </a:r>
            <a:r>
              <a:rPr lang="en-US" sz="2000" dirty="0"/>
              <a:t> is also set to 0, which indicates that the duty cycle of the </a:t>
            </a:r>
            <a:r>
              <a:rPr lang="en-US" sz="2000" dirty="0" err="1"/>
              <a:t>pwm</a:t>
            </a:r>
            <a:r>
              <a:rPr lang="en-US" sz="2000" dirty="0"/>
              <a:t> signal is 60% and the amplitude is 1V.</a:t>
            </a:r>
          </a:p>
          <a:p>
            <a:pPr marL="285750" indent="-285750">
              <a:buFont typeface="Arial" panose="020B0604020202020204" pitchFamily="34" charset="0"/>
              <a:buChar char="•"/>
            </a:pPr>
            <a:r>
              <a:rPr lang="en-US" sz="2000" dirty="0"/>
              <a:t>The amplitude of the triangular signal once again stays at + and – 6V, with an error of about 0.05V.</a:t>
            </a:r>
          </a:p>
        </p:txBody>
      </p:sp>
      <p:sp>
        <p:nvSpPr>
          <p:cNvPr id="5" name="Slide Number Placeholder 4">
            <a:extLst>
              <a:ext uri="{FF2B5EF4-FFF2-40B4-BE49-F238E27FC236}">
                <a16:creationId xmlns:a16="http://schemas.microsoft.com/office/drawing/2014/main" id="{74E977A5-60CA-4EE7-8D90-0C63957C2802}"/>
              </a:ext>
            </a:extLst>
          </p:cNvPr>
          <p:cNvSpPr>
            <a:spLocks noGrp="1"/>
          </p:cNvSpPr>
          <p:nvPr>
            <p:ph type="sldNum" sz="quarter" idx="12"/>
          </p:nvPr>
        </p:nvSpPr>
        <p:spPr/>
        <p:txBody>
          <a:bodyPr/>
          <a:lstStyle/>
          <a:p>
            <a:fld id="{4C386D17-71B3-4F85-95F0-BFFE4DF880C7}" type="slidenum">
              <a:rPr lang="en-US" smtClean="0"/>
              <a:t>14</a:t>
            </a:fld>
            <a:endParaRPr lang="en-US"/>
          </a:p>
        </p:txBody>
      </p:sp>
    </p:spTree>
    <p:extLst>
      <p:ext uri="{BB962C8B-B14F-4D97-AF65-F5344CB8AC3E}">
        <p14:creationId xmlns:p14="http://schemas.microsoft.com/office/powerpoint/2010/main" val="4243283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C424-AC14-45D4-979B-446CC26EEC5F}"/>
              </a:ext>
            </a:extLst>
          </p:cNvPr>
          <p:cNvSpPr>
            <a:spLocks noGrp="1"/>
          </p:cNvSpPr>
          <p:nvPr>
            <p:ph type="title"/>
          </p:nvPr>
        </p:nvSpPr>
        <p:spPr>
          <a:xfrm>
            <a:off x="839788" y="457200"/>
            <a:ext cx="11019132" cy="539750"/>
          </a:xfrm>
        </p:spPr>
        <p:txBody>
          <a:bodyPr>
            <a:normAutofit fontScale="90000"/>
          </a:bodyPr>
          <a:lstStyle/>
          <a:p>
            <a:pPr algn="ctr"/>
            <a:r>
              <a:rPr lang="en-US" sz="3600" b="1" dirty="0"/>
              <a:t>2. Bias Point</a:t>
            </a:r>
          </a:p>
        </p:txBody>
      </p:sp>
      <p:sp>
        <p:nvSpPr>
          <p:cNvPr id="3" name="Content Placeholder 2">
            <a:extLst>
              <a:ext uri="{FF2B5EF4-FFF2-40B4-BE49-F238E27FC236}">
                <a16:creationId xmlns:a16="http://schemas.microsoft.com/office/drawing/2014/main" id="{3452BD53-DD92-4D04-9A77-91CB3C6DA6CA}"/>
              </a:ext>
            </a:extLst>
          </p:cNvPr>
          <p:cNvSpPr>
            <a:spLocks noGrp="1"/>
          </p:cNvSpPr>
          <p:nvPr>
            <p:ph idx="1"/>
          </p:nvPr>
        </p:nvSpPr>
        <p:spPr>
          <a:xfrm>
            <a:off x="836612" y="2092751"/>
            <a:ext cx="10518776" cy="4374037"/>
          </a:xfrm>
        </p:spPr>
        <p:txBody>
          <a:bodyPr>
            <a:normAutofit/>
          </a:bodyPr>
          <a:lstStyle/>
          <a:p>
            <a:r>
              <a:rPr lang="en-US" sz="2400" b="1" dirty="0"/>
              <a:t>Simulation Profile</a:t>
            </a:r>
          </a:p>
          <a:p>
            <a:endParaRPr lang="en-US" sz="2400" b="1" dirty="0"/>
          </a:p>
        </p:txBody>
      </p:sp>
      <p:sp>
        <p:nvSpPr>
          <p:cNvPr id="4" name="Text Placeholder 3">
            <a:extLst>
              <a:ext uri="{FF2B5EF4-FFF2-40B4-BE49-F238E27FC236}">
                <a16:creationId xmlns:a16="http://schemas.microsoft.com/office/drawing/2014/main" id="{03D87EF0-35D9-4A5C-8B17-6D23D5E4DBCD}"/>
              </a:ext>
            </a:extLst>
          </p:cNvPr>
          <p:cNvSpPr>
            <a:spLocks noGrp="1"/>
          </p:cNvSpPr>
          <p:nvPr>
            <p:ph type="body" sz="half" idx="2"/>
          </p:nvPr>
        </p:nvSpPr>
        <p:spPr>
          <a:xfrm>
            <a:off x="836613" y="1370798"/>
            <a:ext cx="10517188" cy="882208"/>
          </a:xfrm>
        </p:spPr>
        <p:txBody>
          <a:bodyPr/>
          <a:lstStyle/>
          <a:p>
            <a:r>
              <a:rPr lang="en-US" dirty="0"/>
              <a:t>       I chose to run this simulation so that I can determine the currents and power through each device. In this simulation the capacitor C1 will be treated as an open-circuit. </a:t>
            </a:r>
          </a:p>
        </p:txBody>
      </p:sp>
      <p:sp>
        <p:nvSpPr>
          <p:cNvPr id="5" name="Slide Number Placeholder 4">
            <a:extLst>
              <a:ext uri="{FF2B5EF4-FFF2-40B4-BE49-F238E27FC236}">
                <a16:creationId xmlns:a16="http://schemas.microsoft.com/office/drawing/2014/main" id="{67F91C15-98A8-4FAB-AE2F-B17DF26ED66A}"/>
              </a:ext>
            </a:extLst>
          </p:cNvPr>
          <p:cNvSpPr>
            <a:spLocks noGrp="1"/>
          </p:cNvSpPr>
          <p:nvPr>
            <p:ph type="sldNum" sz="quarter" idx="12"/>
          </p:nvPr>
        </p:nvSpPr>
        <p:spPr/>
        <p:txBody>
          <a:bodyPr/>
          <a:lstStyle/>
          <a:p>
            <a:fld id="{4C386D17-71B3-4F85-95F0-BFFE4DF880C7}" type="slidenum">
              <a:rPr lang="en-US" smtClean="0"/>
              <a:t>15</a:t>
            </a:fld>
            <a:endParaRPr lang="en-US"/>
          </a:p>
        </p:txBody>
      </p:sp>
      <p:pic>
        <p:nvPicPr>
          <p:cNvPr id="6" name="Picture 5">
            <a:extLst>
              <a:ext uri="{FF2B5EF4-FFF2-40B4-BE49-F238E27FC236}">
                <a16:creationId xmlns:a16="http://schemas.microsoft.com/office/drawing/2014/main" id="{36FD5D06-ECB5-4B15-B3FF-10D24813304E}"/>
              </a:ext>
            </a:extLst>
          </p:cNvPr>
          <p:cNvPicPr>
            <a:picLocks noChangeAspect="1"/>
          </p:cNvPicPr>
          <p:nvPr/>
        </p:nvPicPr>
        <p:blipFill rotWithShape="1">
          <a:blip r:embed="rId2"/>
          <a:srcRect l="28684" t="44399" r="31033" b="23848"/>
          <a:stretch/>
        </p:blipFill>
        <p:spPr>
          <a:xfrm>
            <a:off x="2449681" y="2679733"/>
            <a:ext cx="7292637" cy="3233394"/>
          </a:xfrm>
          <a:prstGeom prst="rect">
            <a:avLst/>
          </a:prstGeom>
        </p:spPr>
      </p:pic>
    </p:spTree>
    <p:extLst>
      <p:ext uri="{BB962C8B-B14F-4D97-AF65-F5344CB8AC3E}">
        <p14:creationId xmlns:p14="http://schemas.microsoft.com/office/powerpoint/2010/main" val="3873696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A460-7196-4681-A45E-8E19B35156C5}"/>
              </a:ext>
            </a:extLst>
          </p:cNvPr>
          <p:cNvSpPr>
            <a:spLocks noGrp="1"/>
          </p:cNvSpPr>
          <p:nvPr>
            <p:ph type="title"/>
          </p:nvPr>
        </p:nvSpPr>
        <p:spPr>
          <a:xfrm>
            <a:off x="839788" y="457200"/>
            <a:ext cx="10764608" cy="531813"/>
          </a:xfrm>
        </p:spPr>
        <p:txBody>
          <a:bodyPr/>
          <a:lstStyle/>
          <a:p>
            <a:pPr algn="ctr"/>
            <a:r>
              <a:rPr lang="en-US" b="1" dirty="0"/>
              <a:t>2. Bias Point-Results</a:t>
            </a:r>
            <a:endParaRPr lang="en-US" dirty="0"/>
          </a:p>
        </p:txBody>
      </p:sp>
      <p:pic>
        <p:nvPicPr>
          <p:cNvPr id="7" name="Content Placeholder 6">
            <a:extLst>
              <a:ext uri="{FF2B5EF4-FFF2-40B4-BE49-F238E27FC236}">
                <a16:creationId xmlns:a16="http://schemas.microsoft.com/office/drawing/2014/main" id="{6E319316-AF21-436A-93A3-07C49A9D8D10}"/>
              </a:ext>
            </a:extLst>
          </p:cNvPr>
          <p:cNvPicPr>
            <a:picLocks noGrp="1" noChangeAspect="1"/>
          </p:cNvPicPr>
          <p:nvPr>
            <p:ph idx="1"/>
          </p:nvPr>
        </p:nvPicPr>
        <p:blipFill rotWithShape="1">
          <a:blip r:embed="rId2"/>
          <a:srcRect l="22852" t="28215" r="24834" b="6160"/>
          <a:stretch/>
        </p:blipFill>
        <p:spPr>
          <a:xfrm>
            <a:off x="6096000" y="1823855"/>
            <a:ext cx="6020641" cy="4441297"/>
          </a:xfrm>
          <a:prstGeom prst="rect">
            <a:avLst/>
          </a:prstGeom>
        </p:spPr>
      </p:pic>
      <p:pic>
        <p:nvPicPr>
          <p:cNvPr id="6" name="Picture 5">
            <a:extLst>
              <a:ext uri="{FF2B5EF4-FFF2-40B4-BE49-F238E27FC236}">
                <a16:creationId xmlns:a16="http://schemas.microsoft.com/office/drawing/2014/main" id="{30C43D78-7702-4148-8F6B-685CA890A73E}"/>
              </a:ext>
            </a:extLst>
          </p:cNvPr>
          <p:cNvPicPr>
            <a:picLocks noChangeAspect="1"/>
          </p:cNvPicPr>
          <p:nvPr/>
        </p:nvPicPr>
        <p:blipFill rotWithShape="1">
          <a:blip r:embed="rId3"/>
          <a:srcRect l="24124" t="24468" r="23763" b="9416"/>
          <a:stretch/>
        </p:blipFill>
        <p:spPr>
          <a:xfrm>
            <a:off x="51331" y="1743366"/>
            <a:ext cx="6170761" cy="4683883"/>
          </a:xfrm>
          <a:prstGeom prst="rect">
            <a:avLst/>
          </a:prstGeom>
        </p:spPr>
      </p:pic>
      <p:sp>
        <p:nvSpPr>
          <p:cNvPr id="4" name="Text Placeholder 3">
            <a:extLst>
              <a:ext uri="{FF2B5EF4-FFF2-40B4-BE49-F238E27FC236}">
                <a16:creationId xmlns:a16="http://schemas.microsoft.com/office/drawing/2014/main" id="{0A63062F-626B-4EC8-8F0A-333272744177}"/>
              </a:ext>
            </a:extLst>
          </p:cNvPr>
          <p:cNvSpPr>
            <a:spLocks noGrp="1"/>
          </p:cNvSpPr>
          <p:nvPr>
            <p:ph type="body" sz="half" idx="2"/>
          </p:nvPr>
        </p:nvSpPr>
        <p:spPr>
          <a:xfrm>
            <a:off x="754946" y="1223872"/>
            <a:ext cx="10764608" cy="365125"/>
          </a:xfrm>
        </p:spPr>
        <p:txBody>
          <a:bodyPr>
            <a:normAutofit fontScale="92500"/>
          </a:bodyPr>
          <a:lstStyle/>
          <a:p>
            <a:r>
              <a:rPr lang="en-US" dirty="0"/>
              <a:t>Measured power on each component                                                                                        Measured current through each component</a:t>
            </a:r>
          </a:p>
        </p:txBody>
      </p:sp>
      <p:sp>
        <p:nvSpPr>
          <p:cNvPr id="5" name="Slide Number Placeholder 4">
            <a:extLst>
              <a:ext uri="{FF2B5EF4-FFF2-40B4-BE49-F238E27FC236}">
                <a16:creationId xmlns:a16="http://schemas.microsoft.com/office/drawing/2014/main" id="{A7AFE5B5-C309-4CCD-9A13-F05E6998D459}"/>
              </a:ext>
            </a:extLst>
          </p:cNvPr>
          <p:cNvSpPr>
            <a:spLocks noGrp="1"/>
          </p:cNvSpPr>
          <p:nvPr>
            <p:ph type="sldNum" sz="quarter" idx="12"/>
          </p:nvPr>
        </p:nvSpPr>
        <p:spPr/>
        <p:txBody>
          <a:bodyPr/>
          <a:lstStyle/>
          <a:p>
            <a:fld id="{4C386D17-71B3-4F85-95F0-BFFE4DF880C7}" type="slidenum">
              <a:rPr lang="en-US" smtClean="0"/>
              <a:t>16</a:t>
            </a:fld>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C99FF38-7281-4B57-BB57-FA805C92DAAD}"/>
                  </a:ext>
                </a:extLst>
              </p14:cNvPr>
              <p14:cNvContentPartPr/>
              <p14:nvPr/>
            </p14:nvContentPartPr>
            <p14:xfrm>
              <a:off x="6117600" y="1340680"/>
              <a:ext cx="360" cy="5576400"/>
            </p14:xfrm>
          </p:contentPart>
        </mc:Choice>
        <mc:Fallback xmlns="">
          <p:pic>
            <p:nvPicPr>
              <p:cNvPr id="8" name="Ink 7">
                <a:extLst>
                  <a:ext uri="{FF2B5EF4-FFF2-40B4-BE49-F238E27FC236}">
                    <a16:creationId xmlns:a16="http://schemas.microsoft.com/office/drawing/2014/main" id="{4C99FF38-7281-4B57-BB57-FA805C92DAAD}"/>
                  </a:ext>
                </a:extLst>
              </p:cNvPr>
              <p:cNvPicPr/>
              <p:nvPr/>
            </p:nvPicPr>
            <p:blipFill>
              <a:blip r:embed="rId5"/>
              <a:stretch>
                <a:fillRect/>
              </a:stretch>
            </p:blipFill>
            <p:spPr>
              <a:xfrm>
                <a:off x="6108960" y="1332040"/>
                <a:ext cx="18000" cy="559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2825316C-48C5-4C63-BA34-D5DA2B530599}"/>
                  </a:ext>
                </a:extLst>
              </p14:cNvPr>
              <p14:cNvContentPartPr/>
              <p14:nvPr/>
            </p14:nvContentPartPr>
            <p14:xfrm>
              <a:off x="10850880" y="-172760"/>
              <a:ext cx="360" cy="360"/>
            </p14:xfrm>
          </p:contentPart>
        </mc:Choice>
        <mc:Fallback xmlns="">
          <p:pic>
            <p:nvPicPr>
              <p:cNvPr id="9" name="Ink 8">
                <a:extLst>
                  <a:ext uri="{FF2B5EF4-FFF2-40B4-BE49-F238E27FC236}">
                    <a16:creationId xmlns:a16="http://schemas.microsoft.com/office/drawing/2014/main" id="{2825316C-48C5-4C63-BA34-D5DA2B530599}"/>
                  </a:ext>
                </a:extLst>
              </p:cNvPr>
              <p:cNvPicPr/>
              <p:nvPr/>
            </p:nvPicPr>
            <p:blipFill>
              <a:blip r:embed="rId7"/>
              <a:stretch>
                <a:fillRect/>
              </a:stretch>
            </p:blipFill>
            <p:spPr>
              <a:xfrm>
                <a:off x="10842240" y="-181760"/>
                <a:ext cx="18000" cy="18000"/>
              </a:xfrm>
              <a:prstGeom prst="rect">
                <a:avLst/>
              </a:prstGeom>
            </p:spPr>
          </p:pic>
        </mc:Fallback>
      </mc:AlternateContent>
    </p:spTree>
    <p:extLst>
      <p:ext uri="{BB962C8B-B14F-4D97-AF65-F5344CB8AC3E}">
        <p14:creationId xmlns:p14="http://schemas.microsoft.com/office/powerpoint/2010/main" val="4000849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AA67-AA21-49E4-8309-EB18A2F22536}"/>
              </a:ext>
            </a:extLst>
          </p:cNvPr>
          <p:cNvSpPr>
            <a:spLocks noGrp="1"/>
          </p:cNvSpPr>
          <p:nvPr>
            <p:ph type="title"/>
          </p:nvPr>
        </p:nvSpPr>
        <p:spPr>
          <a:xfrm>
            <a:off x="579765" y="488552"/>
            <a:ext cx="11032470" cy="730577"/>
          </a:xfrm>
        </p:spPr>
        <p:txBody>
          <a:bodyPr anchor="t">
            <a:normAutofit/>
          </a:bodyPr>
          <a:lstStyle/>
          <a:p>
            <a:pPr algn="ctr"/>
            <a:r>
              <a:rPr lang="en-US" sz="3600" b="1" dirty="0"/>
              <a:t>3. Parametric Sweep</a:t>
            </a:r>
          </a:p>
        </p:txBody>
      </p:sp>
      <p:pic>
        <p:nvPicPr>
          <p:cNvPr id="6" name="Content Placeholder 5">
            <a:extLst>
              <a:ext uri="{FF2B5EF4-FFF2-40B4-BE49-F238E27FC236}">
                <a16:creationId xmlns:a16="http://schemas.microsoft.com/office/drawing/2014/main" id="{0292CC4C-B109-48FE-A9EA-1B000FF97153}"/>
              </a:ext>
            </a:extLst>
          </p:cNvPr>
          <p:cNvPicPr>
            <a:picLocks noGrp="1" noChangeAspect="1"/>
          </p:cNvPicPr>
          <p:nvPr>
            <p:ph idx="1"/>
          </p:nvPr>
        </p:nvPicPr>
        <p:blipFill rotWithShape="1">
          <a:blip r:embed="rId2"/>
          <a:srcRect l="66009" t="42747" r="26125" b="47541"/>
          <a:stretch/>
        </p:blipFill>
        <p:spPr>
          <a:xfrm>
            <a:off x="8282376" y="3423661"/>
            <a:ext cx="2238304" cy="1554480"/>
          </a:xfrm>
          <a:prstGeom prst="rect">
            <a:avLst/>
          </a:prstGeom>
        </p:spPr>
      </p:pic>
      <p:sp>
        <p:nvSpPr>
          <p:cNvPr id="4" name="Text Placeholder 3">
            <a:extLst>
              <a:ext uri="{FF2B5EF4-FFF2-40B4-BE49-F238E27FC236}">
                <a16:creationId xmlns:a16="http://schemas.microsoft.com/office/drawing/2014/main" id="{619E29B6-F3D7-4762-9245-9D5CDA0C52FB}"/>
              </a:ext>
            </a:extLst>
          </p:cNvPr>
          <p:cNvSpPr>
            <a:spLocks noGrp="1"/>
          </p:cNvSpPr>
          <p:nvPr>
            <p:ph type="body" sz="half" idx="2"/>
          </p:nvPr>
        </p:nvSpPr>
        <p:spPr>
          <a:xfrm>
            <a:off x="581354" y="1107440"/>
            <a:ext cx="11032470" cy="938011"/>
          </a:xfrm>
        </p:spPr>
        <p:txBody>
          <a:bodyPr>
            <a:normAutofit fontScale="92500"/>
          </a:bodyPr>
          <a:lstStyle/>
          <a:p>
            <a:pPr marL="285750" indent="-285750">
              <a:buFont typeface="Arial" panose="020B0604020202020204" pitchFamily="34" charset="0"/>
              <a:buChar char="•"/>
            </a:pPr>
            <a:r>
              <a:rPr lang="en-US" sz="2000" dirty="0"/>
              <a:t>I chose to do this simulation so that I can see how the components which have variable parameters, the potentiometers Rpot1 and Rpot2, influence the signal. Rpot1 (</a:t>
            </a:r>
            <a:r>
              <a:rPr lang="en-US" sz="2000" dirty="0" err="1"/>
              <a:t>setDuty</a:t>
            </a:r>
            <a:r>
              <a:rPr lang="en-US" sz="2000" dirty="0"/>
              <a:t>) varies the duty cycle between [60%-80%] and Rpot2 (</a:t>
            </a:r>
            <a:r>
              <a:rPr lang="en-US" sz="2000" dirty="0" err="1"/>
              <a:t>setAmplitude</a:t>
            </a:r>
            <a:r>
              <a:rPr lang="en-US" sz="2000" dirty="0"/>
              <a:t>) varies the amplitude of the PWM cycle between [1-6V]. </a:t>
            </a:r>
          </a:p>
        </p:txBody>
      </p:sp>
      <p:sp>
        <p:nvSpPr>
          <p:cNvPr id="5" name="Slide Number Placeholder 4">
            <a:extLst>
              <a:ext uri="{FF2B5EF4-FFF2-40B4-BE49-F238E27FC236}">
                <a16:creationId xmlns:a16="http://schemas.microsoft.com/office/drawing/2014/main" id="{E4C1E447-85FA-4099-9709-621FFE28C51C}"/>
              </a:ext>
            </a:extLst>
          </p:cNvPr>
          <p:cNvSpPr>
            <a:spLocks noGrp="1"/>
          </p:cNvSpPr>
          <p:nvPr>
            <p:ph type="sldNum" sz="quarter" idx="12"/>
          </p:nvPr>
        </p:nvSpPr>
        <p:spPr/>
        <p:txBody>
          <a:bodyPr/>
          <a:lstStyle/>
          <a:p>
            <a:fld id="{4C386D17-71B3-4F85-95F0-BFFE4DF880C7}" type="slidenum">
              <a:rPr lang="en-US" smtClean="0"/>
              <a:t>17</a:t>
            </a:fld>
            <a:endParaRPr lang="en-US"/>
          </a:p>
        </p:txBody>
      </p:sp>
      <p:pic>
        <p:nvPicPr>
          <p:cNvPr id="7" name="Picture 6">
            <a:extLst>
              <a:ext uri="{FF2B5EF4-FFF2-40B4-BE49-F238E27FC236}">
                <a16:creationId xmlns:a16="http://schemas.microsoft.com/office/drawing/2014/main" id="{7F7042E5-713B-4BA9-9343-8C8359B3D054}"/>
              </a:ext>
            </a:extLst>
          </p:cNvPr>
          <p:cNvPicPr>
            <a:picLocks noChangeAspect="1"/>
          </p:cNvPicPr>
          <p:nvPr/>
        </p:nvPicPr>
        <p:blipFill rotWithShape="1">
          <a:blip r:embed="rId3"/>
          <a:srcRect l="25833" t="34502" r="27000" b="6666"/>
          <a:stretch/>
        </p:blipFill>
        <p:spPr>
          <a:xfrm>
            <a:off x="489914" y="2271859"/>
            <a:ext cx="7854408" cy="4449615"/>
          </a:xfrm>
          <a:prstGeom prst="rect">
            <a:avLst/>
          </a:prstGeom>
        </p:spPr>
      </p:pic>
    </p:spTree>
    <p:extLst>
      <p:ext uri="{BB962C8B-B14F-4D97-AF65-F5344CB8AC3E}">
        <p14:creationId xmlns:p14="http://schemas.microsoft.com/office/powerpoint/2010/main" val="455500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AAA0-802F-4A5C-99AB-CCDA85FC0663}"/>
              </a:ext>
            </a:extLst>
          </p:cNvPr>
          <p:cNvSpPr>
            <a:spLocks noGrp="1"/>
          </p:cNvSpPr>
          <p:nvPr>
            <p:ph type="title"/>
          </p:nvPr>
        </p:nvSpPr>
        <p:spPr>
          <a:xfrm>
            <a:off x="839788" y="457200"/>
            <a:ext cx="10512424" cy="539750"/>
          </a:xfrm>
        </p:spPr>
        <p:txBody>
          <a:bodyPr anchor="t"/>
          <a:lstStyle/>
          <a:p>
            <a:pPr algn="ctr"/>
            <a:r>
              <a:rPr lang="en-US" b="1" dirty="0"/>
              <a:t>3. Parametric Sweep-Simulation Profile</a:t>
            </a:r>
            <a:endParaRPr lang="en-US" dirty="0"/>
          </a:p>
        </p:txBody>
      </p:sp>
      <p:pic>
        <p:nvPicPr>
          <p:cNvPr id="6" name="Content Placeholder 5">
            <a:extLst>
              <a:ext uri="{FF2B5EF4-FFF2-40B4-BE49-F238E27FC236}">
                <a16:creationId xmlns:a16="http://schemas.microsoft.com/office/drawing/2014/main" id="{670ACEBF-68DD-435C-AF60-ED9AE427A36E}"/>
              </a:ext>
            </a:extLst>
          </p:cNvPr>
          <p:cNvPicPr>
            <a:picLocks noGrp="1" noChangeAspect="1"/>
          </p:cNvPicPr>
          <p:nvPr>
            <p:ph idx="1"/>
          </p:nvPr>
        </p:nvPicPr>
        <p:blipFill rotWithShape="1">
          <a:blip r:embed="rId2"/>
          <a:srcRect l="26304" t="43663" r="27666" b="29736"/>
          <a:stretch/>
        </p:blipFill>
        <p:spPr>
          <a:xfrm>
            <a:off x="1056639" y="2164080"/>
            <a:ext cx="9814043" cy="3190240"/>
          </a:xfrm>
          <a:prstGeom prst="rect">
            <a:avLst/>
          </a:prstGeom>
        </p:spPr>
      </p:pic>
      <p:sp>
        <p:nvSpPr>
          <p:cNvPr id="4" name="Text Placeholder 3">
            <a:extLst>
              <a:ext uri="{FF2B5EF4-FFF2-40B4-BE49-F238E27FC236}">
                <a16:creationId xmlns:a16="http://schemas.microsoft.com/office/drawing/2014/main" id="{24A71C7B-CAA7-468B-9935-B1B0E713D04E}"/>
              </a:ext>
            </a:extLst>
          </p:cNvPr>
          <p:cNvSpPr>
            <a:spLocks noGrp="1"/>
          </p:cNvSpPr>
          <p:nvPr>
            <p:ph type="body" sz="half" idx="2"/>
          </p:nvPr>
        </p:nvSpPr>
        <p:spPr>
          <a:xfrm>
            <a:off x="622169" y="1161854"/>
            <a:ext cx="11189617" cy="619812"/>
          </a:xfrm>
        </p:spPr>
        <p:txBody>
          <a:bodyPr>
            <a:normAutofit/>
          </a:bodyPr>
          <a:lstStyle/>
          <a:p>
            <a:pPr marL="285750" indent="-285750">
              <a:buFont typeface="Arial" panose="020B0604020202020204" pitchFamily="34" charset="0"/>
              <a:buChar char="•"/>
            </a:pPr>
            <a:r>
              <a:rPr lang="en-US" sz="2000" dirty="0"/>
              <a:t>Simulation profile for the adjustable duty cycle (</a:t>
            </a:r>
            <a:r>
              <a:rPr lang="en-US" sz="2000" dirty="0" err="1"/>
              <a:t>setDuty</a:t>
            </a:r>
            <a:r>
              <a:rPr lang="en-US" sz="2000" dirty="0"/>
              <a:t>).</a:t>
            </a:r>
          </a:p>
        </p:txBody>
      </p:sp>
      <p:sp>
        <p:nvSpPr>
          <p:cNvPr id="5" name="Slide Number Placeholder 4">
            <a:extLst>
              <a:ext uri="{FF2B5EF4-FFF2-40B4-BE49-F238E27FC236}">
                <a16:creationId xmlns:a16="http://schemas.microsoft.com/office/drawing/2014/main" id="{3746D160-EE47-4355-844E-3F3592AD409C}"/>
              </a:ext>
            </a:extLst>
          </p:cNvPr>
          <p:cNvSpPr>
            <a:spLocks noGrp="1"/>
          </p:cNvSpPr>
          <p:nvPr>
            <p:ph type="sldNum" sz="quarter" idx="12"/>
          </p:nvPr>
        </p:nvSpPr>
        <p:spPr/>
        <p:txBody>
          <a:bodyPr/>
          <a:lstStyle/>
          <a:p>
            <a:fld id="{4C386D17-71B3-4F85-95F0-BFFE4DF880C7}" type="slidenum">
              <a:rPr lang="en-US" smtClean="0"/>
              <a:t>18</a:t>
            </a:fld>
            <a:endParaRPr lang="en-US"/>
          </a:p>
        </p:txBody>
      </p:sp>
    </p:spTree>
    <p:extLst>
      <p:ext uri="{BB962C8B-B14F-4D97-AF65-F5344CB8AC3E}">
        <p14:creationId xmlns:p14="http://schemas.microsoft.com/office/powerpoint/2010/main" val="3722003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9DE5-1DEC-4378-BB33-1B2DCE22E9DB}"/>
              </a:ext>
            </a:extLst>
          </p:cNvPr>
          <p:cNvSpPr>
            <a:spLocks noGrp="1"/>
          </p:cNvSpPr>
          <p:nvPr>
            <p:ph type="title"/>
          </p:nvPr>
        </p:nvSpPr>
        <p:spPr>
          <a:xfrm>
            <a:off x="839788" y="457200"/>
            <a:ext cx="10512424" cy="626882"/>
          </a:xfrm>
        </p:spPr>
        <p:txBody>
          <a:bodyPr anchor="t"/>
          <a:lstStyle/>
          <a:p>
            <a:pPr algn="ctr"/>
            <a:r>
              <a:rPr lang="en-US" b="1" dirty="0"/>
              <a:t>3. Parametric Sweep - Results</a:t>
            </a:r>
            <a:endParaRPr lang="en-US" dirty="0"/>
          </a:p>
        </p:txBody>
      </p:sp>
      <p:pic>
        <p:nvPicPr>
          <p:cNvPr id="6" name="Content Placeholder 5">
            <a:extLst>
              <a:ext uri="{FF2B5EF4-FFF2-40B4-BE49-F238E27FC236}">
                <a16:creationId xmlns:a16="http://schemas.microsoft.com/office/drawing/2014/main" id="{865C1CF7-4D79-42FE-9BA2-2E8589E6BDEB}"/>
              </a:ext>
            </a:extLst>
          </p:cNvPr>
          <p:cNvPicPr>
            <a:picLocks noGrp="1" noChangeAspect="1"/>
          </p:cNvPicPr>
          <p:nvPr>
            <p:ph idx="1"/>
          </p:nvPr>
        </p:nvPicPr>
        <p:blipFill rotWithShape="1">
          <a:blip r:embed="rId2"/>
          <a:srcRect l="25441" t="29560" r="27648" b="42800"/>
          <a:stretch/>
        </p:blipFill>
        <p:spPr>
          <a:xfrm>
            <a:off x="225534" y="2336592"/>
            <a:ext cx="11740931" cy="3891280"/>
          </a:xfrm>
          <a:prstGeom prst="rect">
            <a:avLst/>
          </a:prstGeom>
        </p:spPr>
      </p:pic>
      <p:sp>
        <p:nvSpPr>
          <p:cNvPr id="4" name="Text Placeholder 3">
            <a:extLst>
              <a:ext uri="{FF2B5EF4-FFF2-40B4-BE49-F238E27FC236}">
                <a16:creationId xmlns:a16="http://schemas.microsoft.com/office/drawing/2014/main" id="{E8071F8B-EA16-4528-A71A-2EDB6E5F798E}"/>
              </a:ext>
            </a:extLst>
          </p:cNvPr>
          <p:cNvSpPr>
            <a:spLocks noGrp="1"/>
          </p:cNvSpPr>
          <p:nvPr>
            <p:ph type="body" sz="half" idx="2"/>
          </p:nvPr>
        </p:nvSpPr>
        <p:spPr>
          <a:xfrm>
            <a:off x="943483" y="1274976"/>
            <a:ext cx="10512424" cy="933138"/>
          </a:xfrm>
        </p:spPr>
        <p:txBody>
          <a:bodyPr/>
          <a:lstStyle/>
          <a:p>
            <a:endParaRPr lang="en-US" dirty="0"/>
          </a:p>
        </p:txBody>
      </p:sp>
      <p:sp>
        <p:nvSpPr>
          <p:cNvPr id="5" name="Slide Number Placeholder 4">
            <a:extLst>
              <a:ext uri="{FF2B5EF4-FFF2-40B4-BE49-F238E27FC236}">
                <a16:creationId xmlns:a16="http://schemas.microsoft.com/office/drawing/2014/main" id="{3A28A2F2-10E6-49BF-AF88-1AA4CFF6F8AF}"/>
              </a:ext>
            </a:extLst>
          </p:cNvPr>
          <p:cNvSpPr>
            <a:spLocks noGrp="1"/>
          </p:cNvSpPr>
          <p:nvPr>
            <p:ph type="sldNum" sz="quarter" idx="12"/>
          </p:nvPr>
        </p:nvSpPr>
        <p:spPr/>
        <p:txBody>
          <a:bodyPr/>
          <a:lstStyle/>
          <a:p>
            <a:fld id="{4C386D17-71B3-4F85-95F0-BFFE4DF880C7}" type="slidenum">
              <a:rPr lang="en-US" smtClean="0"/>
              <a:t>19</a:t>
            </a:fld>
            <a:endParaRPr lang="en-US"/>
          </a:p>
        </p:txBody>
      </p:sp>
    </p:spTree>
    <p:extLst>
      <p:ext uri="{BB962C8B-B14F-4D97-AF65-F5344CB8AC3E}">
        <p14:creationId xmlns:p14="http://schemas.microsoft.com/office/powerpoint/2010/main" val="375309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6172-9F0C-4465-BBF2-DB2ADA3A02B1}"/>
              </a:ext>
            </a:extLst>
          </p:cNvPr>
          <p:cNvSpPr>
            <a:spLocks noGrp="1"/>
          </p:cNvSpPr>
          <p:nvPr>
            <p:ph type="title"/>
          </p:nvPr>
        </p:nvSpPr>
        <p:spPr/>
        <p:txBody>
          <a:bodyPr/>
          <a:lstStyle/>
          <a:p>
            <a:pPr algn="ctr"/>
            <a:r>
              <a:rPr lang="en-US" b="1" i="1" dirty="0"/>
              <a:t>Project Requirements</a:t>
            </a:r>
          </a:p>
        </p:txBody>
      </p:sp>
      <p:graphicFrame>
        <p:nvGraphicFramePr>
          <p:cNvPr id="4" name="Table 4">
            <a:extLst>
              <a:ext uri="{FF2B5EF4-FFF2-40B4-BE49-F238E27FC236}">
                <a16:creationId xmlns:a16="http://schemas.microsoft.com/office/drawing/2014/main" id="{415F93C4-7D7A-43EC-B408-65FB2BAD8C4F}"/>
              </a:ext>
            </a:extLst>
          </p:cNvPr>
          <p:cNvGraphicFramePr>
            <a:graphicFrameLocks noGrp="1"/>
          </p:cNvGraphicFramePr>
          <p:nvPr>
            <p:ph idx="1"/>
            <p:extLst>
              <p:ext uri="{D42A27DB-BD31-4B8C-83A1-F6EECF244321}">
                <p14:modId xmlns:p14="http://schemas.microsoft.com/office/powerpoint/2010/main" val="3146014580"/>
              </p:ext>
            </p:extLst>
          </p:nvPr>
        </p:nvGraphicFramePr>
        <p:xfrm>
          <a:off x="838200" y="2912882"/>
          <a:ext cx="10515600" cy="2526384"/>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834858192"/>
                    </a:ext>
                  </a:extLst>
                </a:gridCol>
                <a:gridCol w="5257800">
                  <a:extLst>
                    <a:ext uri="{9D8B030D-6E8A-4147-A177-3AD203B41FA5}">
                      <a16:colId xmlns:a16="http://schemas.microsoft.com/office/drawing/2014/main" val="2762458396"/>
                    </a:ext>
                  </a:extLst>
                </a:gridCol>
              </a:tblGrid>
              <a:tr h="842128">
                <a:tc>
                  <a:txBody>
                    <a:bodyPr/>
                    <a:lstStyle/>
                    <a:p>
                      <a:pPr algn="ctr"/>
                      <a:r>
                        <a:rPr lang="en-US" sz="2000" b="1" i="1" dirty="0">
                          <a:solidFill>
                            <a:schemeClr val="tx1">
                              <a:lumMod val="95000"/>
                              <a:lumOff val="5000"/>
                            </a:schemeClr>
                          </a:solidFill>
                        </a:rPr>
                        <a:t>Duty Cycle</a:t>
                      </a:r>
                    </a:p>
                  </a:txBody>
                  <a:tcPr anchor="ctr"/>
                </a:tc>
                <a:tc>
                  <a:txBody>
                    <a:bodyPr/>
                    <a:lstStyle/>
                    <a:p>
                      <a:pPr algn="ctr"/>
                      <a:r>
                        <a:rPr lang="en-US" sz="2000" b="1" dirty="0">
                          <a:solidFill>
                            <a:schemeClr val="tx1">
                              <a:lumMod val="95000"/>
                              <a:lumOff val="5000"/>
                            </a:schemeClr>
                          </a:solidFill>
                        </a:rPr>
                        <a:t>[60%-80%]</a:t>
                      </a:r>
                    </a:p>
                  </a:txBody>
                  <a:tcPr anchor="ctr"/>
                </a:tc>
                <a:extLst>
                  <a:ext uri="{0D108BD9-81ED-4DB2-BD59-A6C34878D82A}">
                    <a16:rowId xmlns:a16="http://schemas.microsoft.com/office/drawing/2014/main" val="121970354"/>
                  </a:ext>
                </a:extLst>
              </a:tr>
              <a:tr h="842128">
                <a:tc>
                  <a:txBody>
                    <a:bodyPr/>
                    <a:lstStyle/>
                    <a:p>
                      <a:pPr algn="ctr"/>
                      <a:r>
                        <a:rPr lang="en-US" sz="2000" b="1" i="1" dirty="0">
                          <a:solidFill>
                            <a:schemeClr val="tx1">
                              <a:lumMod val="95000"/>
                              <a:lumOff val="5000"/>
                            </a:schemeClr>
                          </a:solidFill>
                        </a:rPr>
                        <a:t>Amplitude</a:t>
                      </a:r>
                    </a:p>
                  </a:txBody>
                  <a:tcPr anchor="ctr"/>
                </a:tc>
                <a:tc>
                  <a:txBody>
                    <a:bodyPr/>
                    <a:lstStyle/>
                    <a:p>
                      <a:pPr algn="ctr"/>
                      <a:r>
                        <a:rPr lang="en-US" sz="2000" b="1" dirty="0">
                          <a:solidFill>
                            <a:schemeClr val="tx1">
                              <a:lumMod val="95000"/>
                              <a:lumOff val="5000"/>
                            </a:schemeClr>
                          </a:solidFill>
                        </a:rPr>
                        <a:t>[1V-6V]</a:t>
                      </a:r>
                    </a:p>
                  </a:txBody>
                  <a:tcPr anchor="ctr"/>
                </a:tc>
                <a:extLst>
                  <a:ext uri="{0D108BD9-81ED-4DB2-BD59-A6C34878D82A}">
                    <a16:rowId xmlns:a16="http://schemas.microsoft.com/office/drawing/2014/main" val="1440641256"/>
                  </a:ext>
                </a:extLst>
              </a:tr>
              <a:tr h="842128">
                <a:tc>
                  <a:txBody>
                    <a:bodyPr/>
                    <a:lstStyle/>
                    <a:p>
                      <a:pPr algn="ctr"/>
                      <a:r>
                        <a:rPr lang="en-US" sz="2000" b="1" i="1" dirty="0">
                          <a:solidFill>
                            <a:schemeClr val="tx1">
                              <a:lumMod val="95000"/>
                              <a:lumOff val="5000"/>
                            </a:schemeClr>
                          </a:solidFill>
                        </a:rPr>
                        <a:t>Frequency</a:t>
                      </a:r>
                    </a:p>
                  </a:txBody>
                  <a:tcPr anchor="ctr"/>
                </a:tc>
                <a:tc>
                  <a:txBody>
                    <a:bodyPr/>
                    <a:lstStyle/>
                    <a:p>
                      <a:pPr algn="ctr"/>
                      <a:r>
                        <a:rPr lang="en-US" sz="2000" b="1" dirty="0">
                          <a:solidFill>
                            <a:schemeClr val="tx1">
                              <a:lumMod val="95000"/>
                              <a:lumOff val="5000"/>
                            </a:schemeClr>
                          </a:solidFill>
                        </a:rPr>
                        <a:t>600Hz</a:t>
                      </a:r>
                    </a:p>
                  </a:txBody>
                  <a:tcPr anchor="ctr"/>
                </a:tc>
                <a:extLst>
                  <a:ext uri="{0D108BD9-81ED-4DB2-BD59-A6C34878D82A}">
                    <a16:rowId xmlns:a16="http://schemas.microsoft.com/office/drawing/2014/main" val="417939998"/>
                  </a:ext>
                </a:extLst>
              </a:tr>
            </a:tbl>
          </a:graphicData>
        </a:graphic>
      </p:graphicFrame>
      <p:sp>
        <p:nvSpPr>
          <p:cNvPr id="6" name="Slide Number Placeholder 5">
            <a:extLst>
              <a:ext uri="{FF2B5EF4-FFF2-40B4-BE49-F238E27FC236}">
                <a16:creationId xmlns:a16="http://schemas.microsoft.com/office/drawing/2014/main" id="{221D4D86-A494-47CA-97AC-D2B255ECC51C}"/>
              </a:ext>
            </a:extLst>
          </p:cNvPr>
          <p:cNvSpPr>
            <a:spLocks noGrp="1"/>
          </p:cNvSpPr>
          <p:nvPr>
            <p:ph type="sldNum" sz="quarter" idx="12"/>
          </p:nvPr>
        </p:nvSpPr>
        <p:spPr/>
        <p:txBody>
          <a:bodyPr/>
          <a:lstStyle/>
          <a:p>
            <a:fld id="{4C386D17-71B3-4F85-95F0-BFFE4DF880C7}" type="slidenum">
              <a:rPr lang="en-US" smtClean="0"/>
              <a:t>2</a:t>
            </a:fld>
            <a:endParaRPr lang="en-US"/>
          </a:p>
        </p:txBody>
      </p:sp>
    </p:spTree>
    <p:extLst>
      <p:ext uri="{BB962C8B-B14F-4D97-AF65-F5344CB8AC3E}">
        <p14:creationId xmlns:p14="http://schemas.microsoft.com/office/powerpoint/2010/main" val="732165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613F-B2B5-4092-A327-10FD041EB60D}"/>
              </a:ext>
            </a:extLst>
          </p:cNvPr>
          <p:cNvSpPr>
            <a:spLocks noGrp="1"/>
          </p:cNvSpPr>
          <p:nvPr>
            <p:ph type="title"/>
          </p:nvPr>
        </p:nvSpPr>
        <p:spPr>
          <a:xfrm>
            <a:off x="839788" y="457200"/>
            <a:ext cx="10512424" cy="539750"/>
          </a:xfrm>
        </p:spPr>
        <p:txBody>
          <a:bodyPr/>
          <a:lstStyle/>
          <a:p>
            <a:pPr algn="ctr"/>
            <a:r>
              <a:rPr lang="en-US" b="1" dirty="0"/>
              <a:t>3. Parametric Sweep-Simulation Profile</a:t>
            </a:r>
            <a:endParaRPr lang="en-US" dirty="0"/>
          </a:p>
        </p:txBody>
      </p:sp>
      <p:pic>
        <p:nvPicPr>
          <p:cNvPr id="6" name="Content Placeholder 5">
            <a:extLst>
              <a:ext uri="{FF2B5EF4-FFF2-40B4-BE49-F238E27FC236}">
                <a16:creationId xmlns:a16="http://schemas.microsoft.com/office/drawing/2014/main" id="{E93F9DB7-843C-4E65-930A-8BCC8779ACAC}"/>
              </a:ext>
            </a:extLst>
          </p:cNvPr>
          <p:cNvPicPr>
            <a:picLocks noGrp="1" noChangeAspect="1"/>
          </p:cNvPicPr>
          <p:nvPr>
            <p:ph idx="1"/>
          </p:nvPr>
        </p:nvPicPr>
        <p:blipFill rotWithShape="1">
          <a:blip r:embed="rId2"/>
          <a:srcRect l="30347" t="39857" r="30796" b="29575"/>
          <a:stretch/>
        </p:blipFill>
        <p:spPr>
          <a:xfrm>
            <a:off x="2254505" y="2180014"/>
            <a:ext cx="7682990" cy="3399790"/>
          </a:xfrm>
          <a:prstGeom prst="rect">
            <a:avLst/>
          </a:prstGeom>
        </p:spPr>
      </p:pic>
      <p:sp>
        <p:nvSpPr>
          <p:cNvPr id="4" name="Text Placeholder 3">
            <a:extLst>
              <a:ext uri="{FF2B5EF4-FFF2-40B4-BE49-F238E27FC236}">
                <a16:creationId xmlns:a16="http://schemas.microsoft.com/office/drawing/2014/main" id="{0684BF6C-F232-4DAF-8D5E-DFFA2BE1AF63}"/>
              </a:ext>
            </a:extLst>
          </p:cNvPr>
          <p:cNvSpPr>
            <a:spLocks noGrp="1"/>
          </p:cNvSpPr>
          <p:nvPr>
            <p:ph type="body" sz="half" idx="2"/>
          </p:nvPr>
        </p:nvSpPr>
        <p:spPr>
          <a:xfrm>
            <a:off x="839788" y="996950"/>
            <a:ext cx="10512424" cy="643314"/>
          </a:xfrm>
        </p:spPr>
        <p:txBody>
          <a:bodyPr/>
          <a:lstStyle/>
          <a:p>
            <a:pPr marL="285750" indent="-285750">
              <a:buFont typeface="Arial" panose="020B0604020202020204" pitchFamily="34" charset="0"/>
              <a:buChar char="•"/>
            </a:pPr>
            <a:r>
              <a:rPr lang="en-US" sz="2000" dirty="0"/>
              <a:t>Simulation profile for the adjustable amplitude (</a:t>
            </a:r>
            <a:r>
              <a:rPr lang="en-US" sz="2000" dirty="0" err="1"/>
              <a:t>setAmplitude</a:t>
            </a:r>
            <a:r>
              <a:rPr lang="en-US" sz="2000" dirty="0"/>
              <a:t>).</a:t>
            </a:r>
          </a:p>
          <a:p>
            <a:endParaRPr lang="en-US" dirty="0"/>
          </a:p>
        </p:txBody>
      </p:sp>
      <p:sp>
        <p:nvSpPr>
          <p:cNvPr id="5" name="Slide Number Placeholder 4">
            <a:extLst>
              <a:ext uri="{FF2B5EF4-FFF2-40B4-BE49-F238E27FC236}">
                <a16:creationId xmlns:a16="http://schemas.microsoft.com/office/drawing/2014/main" id="{408AC8D7-1E2C-40C5-A51C-128E65F68881}"/>
              </a:ext>
            </a:extLst>
          </p:cNvPr>
          <p:cNvSpPr>
            <a:spLocks noGrp="1"/>
          </p:cNvSpPr>
          <p:nvPr>
            <p:ph type="sldNum" sz="quarter" idx="12"/>
          </p:nvPr>
        </p:nvSpPr>
        <p:spPr/>
        <p:txBody>
          <a:bodyPr/>
          <a:lstStyle/>
          <a:p>
            <a:fld id="{4C386D17-71B3-4F85-95F0-BFFE4DF880C7}" type="slidenum">
              <a:rPr lang="en-US" smtClean="0"/>
              <a:t>20</a:t>
            </a:fld>
            <a:endParaRPr lang="en-US"/>
          </a:p>
        </p:txBody>
      </p:sp>
    </p:spTree>
    <p:extLst>
      <p:ext uri="{BB962C8B-B14F-4D97-AF65-F5344CB8AC3E}">
        <p14:creationId xmlns:p14="http://schemas.microsoft.com/office/powerpoint/2010/main" val="4261696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78C7-82FB-44B7-9FEF-E5EC5B3B8D43}"/>
              </a:ext>
            </a:extLst>
          </p:cNvPr>
          <p:cNvSpPr>
            <a:spLocks noGrp="1"/>
          </p:cNvSpPr>
          <p:nvPr>
            <p:ph type="title"/>
          </p:nvPr>
        </p:nvSpPr>
        <p:spPr>
          <a:xfrm>
            <a:off x="839788" y="457201"/>
            <a:ext cx="10514012" cy="539750"/>
          </a:xfrm>
        </p:spPr>
        <p:txBody>
          <a:bodyPr anchor="t"/>
          <a:lstStyle/>
          <a:p>
            <a:pPr algn="ctr"/>
            <a:r>
              <a:rPr lang="en-US" b="1" dirty="0"/>
              <a:t>3. Parametric Sweep - Results</a:t>
            </a:r>
            <a:endParaRPr lang="en-US" dirty="0"/>
          </a:p>
        </p:txBody>
      </p:sp>
      <p:pic>
        <p:nvPicPr>
          <p:cNvPr id="8" name="Content Placeholder 7">
            <a:extLst>
              <a:ext uri="{FF2B5EF4-FFF2-40B4-BE49-F238E27FC236}">
                <a16:creationId xmlns:a16="http://schemas.microsoft.com/office/drawing/2014/main" id="{82EDC5A5-5F88-4FB5-B335-35F62BB4998B}"/>
              </a:ext>
            </a:extLst>
          </p:cNvPr>
          <p:cNvPicPr>
            <a:picLocks noGrp="1" noChangeAspect="1"/>
          </p:cNvPicPr>
          <p:nvPr>
            <p:ph idx="1"/>
          </p:nvPr>
        </p:nvPicPr>
        <p:blipFill rotWithShape="1">
          <a:blip r:embed="rId2"/>
          <a:srcRect l="21892" t="27448" r="22105" b="41572"/>
          <a:stretch/>
        </p:blipFill>
        <p:spPr>
          <a:xfrm>
            <a:off x="751449" y="2617470"/>
            <a:ext cx="10689101" cy="3326130"/>
          </a:xfrm>
          <a:prstGeom prst="rect">
            <a:avLst/>
          </a:prstGeom>
        </p:spPr>
      </p:pic>
      <p:sp>
        <p:nvSpPr>
          <p:cNvPr id="4" name="Text Placeholder 3">
            <a:extLst>
              <a:ext uri="{FF2B5EF4-FFF2-40B4-BE49-F238E27FC236}">
                <a16:creationId xmlns:a16="http://schemas.microsoft.com/office/drawing/2014/main" id="{3E349BA5-AF6E-4585-8816-94A754A822B0}"/>
              </a:ext>
            </a:extLst>
          </p:cNvPr>
          <p:cNvSpPr>
            <a:spLocks noGrp="1"/>
          </p:cNvSpPr>
          <p:nvPr>
            <p:ph type="body" sz="half" idx="2"/>
          </p:nvPr>
        </p:nvSpPr>
        <p:spPr>
          <a:xfrm>
            <a:off x="1075458" y="1326823"/>
            <a:ext cx="10278342" cy="539750"/>
          </a:xfrm>
        </p:spPr>
        <p:txBody>
          <a:bodyPr/>
          <a:lstStyle/>
          <a:p>
            <a:endParaRPr lang="en-US" dirty="0"/>
          </a:p>
        </p:txBody>
      </p:sp>
      <p:sp>
        <p:nvSpPr>
          <p:cNvPr id="5" name="Slide Number Placeholder 4">
            <a:extLst>
              <a:ext uri="{FF2B5EF4-FFF2-40B4-BE49-F238E27FC236}">
                <a16:creationId xmlns:a16="http://schemas.microsoft.com/office/drawing/2014/main" id="{F96A942F-69DF-4724-AFF7-1C87F903353A}"/>
              </a:ext>
            </a:extLst>
          </p:cNvPr>
          <p:cNvSpPr>
            <a:spLocks noGrp="1"/>
          </p:cNvSpPr>
          <p:nvPr>
            <p:ph type="sldNum" sz="quarter" idx="12"/>
          </p:nvPr>
        </p:nvSpPr>
        <p:spPr/>
        <p:txBody>
          <a:bodyPr/>
          <a:lstStyle/>
          <a:p>
            <a:fld id="{4C386D17-71B3-4F85-95F0-BFFE4DF880C7}" type="slidenum">
              <a:rPr lang="en-US" smtClean="0"/>
              <a:t>21</a:t>
            </a:fld>
            <a:endParaRPr lang="en-US"/>
          </a:p>
        </p:txBody>
      </p:sp>
    </p:spTree>
    <p:extLst>
      <p:ext uri="{BB962C8B-B14F-4D97-AF65-F5344CB8AC3E}">
        <p14:creationId xmlns:p14="http://schemas.microsoft.com/office/powerpoint/2010/main" val="147643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A286-9FD4-4B8E-8A96-29CF8AE94026}"/>
              </a:ext>
            </a:extLst>
          </p:cNvPr>
          <p:cNvSpPr>
            <a:spLocks noGrp="1"/>
          </p:cNvSpPr>
          <p:nvPr>
            <p:ph type="title"/>
          </p:nvPr>
        </p:nvSpPr>
        <p:spPr>
          <a:xfrm>
            <a:off x="839788" y="457200"/>
            <a:ext cx="10512424" cy="531812"/>
          </a:xfrm>
        </p:spPr>
        <p:txBody>
          <a:bodyPr/>
          <a:lstStyle/>
          <a:p>
            <a:pPr algn="ctr"/>
            <a:r>
              <a:rPr lang="en-US" b="1" dirty="0"/>
              <a:t>4- Monte Carlo analysis- simulation profile</a:t>
            </a:r>
          </a:p>
        </p:txBody>
      </p:sp>
      <p:pic>
        <p:nvPicPr>
          <p:cNvPr id="6" name="Content Placeholder 5">
            <a:extLst>
              <a:ext uri="{FF2B5EF4-FFF2-40B4-BE49-F238E27FC236}">
                <a16:creationId xmlns:a16="http://schemas.microsoft.com/office/drawing/2014/main" id="{4F1B81EF-EDD4-466E-AC0A-EE549649BF12}"/>
              </a:ext>
            </a:extLst>
          </p:cNvPr>
          <p:cNvPicPr>
            <a:picLocks noGrp="1" noChangeAspect="1"/>
          </p:cNvPicPr>
          <p:nvPr>
            <p:ph idx="1"/>
          </p:nvPr>
        </p:nvPicPr>
        <p:blipFill rotWithShape="1">
          <a:blip r:embed="rId2"/>
          <a:srcRect l="26022" t="44197" r="28090" b="19296"/>
          <a:stretch/>
        </p:blipFill>
        <p:spPr>
          <a:xfrm>
            <a:off x="1803144" y="2275771"/>
            <a:ext cx="8585711" cy="3842225"/>
          </a:xfrm>
          <a:prstGeom prst="rect">
            <a:avLst/>
          </a:prstGeom>
        </p:spPr>
      </p:pic>
      <p:sp>
        <p:nvSpPr>
          <p:cNvPr id="4" name="Text Placeholder 3">
            <a:extLst>
              <a:ext uri="{FF2B5EF4-FFF2-40B4-BE49-F238E27FC236}">
                <a16:creationId xmlns:a16="http://schemas.microsoft.com/office/drawing/2014/main" id="{289B107F-AF6F-4E0B-A2EC-A183CE167C73}"/>
              </a:ext>
            </a:extLst>
          </p:cNvPr>
          <p:cNvSpPr>
            <a:spLocks noGrp="1"/>
          </p:cNvSpPr>
          <p:nvPr>
            <p:ph type="body" sz="half" idx="2"/>
          </p:nvPr>
        </p:nvSpPr>
        <p:spPr>
          <a:xfrm>
            <a:off x="839789" y="989012"/>
            <a:ext cx="10512424" cy="754947"/>
          </a:xfrm>
        </p:spPr>
        <p:txBody>
          <a:bodyPr>
            <a:normAutofit/>
          </a:bodyPr>
          <a:lstStyle/>
          <a:p>
            <a:endParaRPr lang="en-US" sz="1800" b="1" dirty="0"/>
          </a:p>
        </p:txBody>
      </p:sp>
      <p:sp>
        <p:nvSpPr>
          <p:cNvPr id="5" name="Slide Number Placeholder 4">
            <a:extLst>
              <a:ext uri="{FF2B5EF4-FFF2-40B4-BE49-F238E27FC236}">
                <a16:creationId xmlns:a16="http://schemas.microsoft.com/office/drawing/2014/main" id="{4951EB6C-7527-415F-B548-EA5DD4AC18B4}"/>
              </a:ext>
            </a:extLst>
          </p:cNvPr>
          <p:cNvSpPr>
            <a:spLocks noGrp="1"/>
          </p:cNvSpPr>
          <p:nvPr>
            <p:ph type="sldNum" sz="quarter" idx="12"/>
          </p:nvPr>
        </p:nvSpPr>
        <p:spPr/>
        <p:txBody>
          <a:bodyPr/>
          <a:lstStyle/>
          <a:p>
            <a:fld id="{4C386D17-71B3-4F85-95F0-BFFE4DF880C7}" type="slidenum">
              <a:rPr lang="en-US" smtClean="0"/>
              <a:t>22</a:t>
            </a:fld>
            <a:endParaRPr lang="en-US"/>
          </a:p>
        </p:txBody>
      </p:sp>
    </p:spTree>
    <p:extLst>
      <p:ext uri="{BB962C8B-B14F-4D97-AF65-F5344CB8AC3E}">
        <p14:creationId xmlns:p14="http://schemas.microsoft.com/office/powerpoint/2010/main" val="354630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9B49-C815-46BD-9541-6F418E40E50F}"/>
              </a:ext>
            </a:extLst>
          </p:cNvPr>
          <p:cNvSpPr>
            <a:spLocks noGrp="1"/>
          </p:cNvSpPr>
          <p:nvPr>
            <p:ph type="title"/>
          </p:nvPr>
        </p:nvSpPr>
        <p:spPr>
          <a:xfrm>
            <a:off x="839788" y="457200"/>
            <a:ext cx="10585499" cy="530225"/>
          </a:xfrm>
        </p:spPr>
        <p:txBody>
          <a:bodyPr>
            <a:normAutofit fontScale="90000"/>
          </a:bodyPr>
          <a:lstStyle/>
          <a:p>
            <a:pPr algn="ctr"/>
            <a:r>
              <a:rPr lang="en-US" b="1" dirty="0"/>
              <a:t>4. Monte Carlo analysis- Results</a:t>
            </a:r>
            <a:endParaRPr lang="en-US" dirty="0"/>
          </a:p>
        </p:txBody>
      </p:sp>
      <p:sp>
        <p:nvSpPr>
          <p:cNvPr id="4" name="Text Placeholder 3">
            <a:extLst>
              <a:ext uri="{FF2B5EF4-FFF2-40B4-BE49-F238E27FC236}">
                <a16:creationId xmlns:a16="http://schemas.microsoft.com/office/drawing/2014/main" id="{9DDBFE51-03AE-46C0-818E-77FABDA28B31}"/>
              </a:ext>
            </a:extLst>
          </p:cNvPr>
          <p:cNvSpPr>
            <a:spLocks noGrp="1"/>
          </p:cNvSpPr>
          <p:nvPr>
            <p:ph type="body" sz="half" idx="2"/>
          </p:nvPr>
        </p:nvSpPr>
        <p:spPr>
          <a:xfrm>
            <a:off x="839788" y="1018062"/>
            <a:ext cx="10585499" cy="530225"/>
          </a:xfrm>
        </p:spPr>
        <p:txBody>
          <a:bodyPr/>
          <a:lstStyle/>
          <a:p>
            <a:r>
              <a:rPr lang="en-US" dirty="0"/>
              <a:t>The Monte Carlo analysis shows the resistors’ tolerances variation on the circuit.</a:t>
            </a:r>
          </a:p>
        </p:txBody>
      </p:sp>
      <p:sp>
        <p:nvSpPr>
          <p:cNvPr id="5" name="Slide Number Placeholder 4">
            <a:extLst>
              <a:ext uri="{FF2B5EF4-FFF2-40B4-BE49-F238E27FC236}">
                <a16:creationId xmlns:a16="http://schemas.microsoft.com/office/drawing/2014/main" id="{1D5CC8D1-4DF0-4BC5-8621-F19CB1CF3045}"/>
              </a:ext>
            </a:extLst>
          </p:cNvPr>
          <p:cNvSpPr>
            <a:spLocks noGrp="1"/>
          </p:cNvSpPr>
          <p:nvPr>
            <p:ph type="sldNum" sz="quarter" idx="12"/>
          </p:nvPr>
        </p:nvSpPr>
        <p:spPr/>
        <p:txBody>
          <a:bodyPr/>
          <a:lstStyle/>
          <a:p>
            <a:fld id="{4C386D17-71B3-4F85-95F0-BFFE4DF880C7}" type="slidenum">
              <a:rPr lang="en-US" smtClean="0"/>
              <a:t>23</a:t>
            </a:fld>
            <a:endParaRPr lang="en-US"/>
          </a:p>
        </p:txBody>
      </p:sp>
      <p:pic>
        <p:nvPicPr>
          <p:cNvPr id="6" name="Imagine 3">
            <a:extLst>
              <a:ext uri="{FF2B5EF4-FFF2-40B4-BE49-F238E27FC236}">
                <a16:creationId xmlns:a16="http://schemas.microsoft.com/office/drawing/2014/main" id="{6C5F31D4-84D6-48DD-8613-91DC17576C7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345" y="2240424"/>
            <a:ext cx="11532892" cy="3830439"/>
          </a:xfrm>
          <a:prstGeom prst="rect">
            <a:avLst/>
          </a:prstGeom>
          <a:noFill/>
          <a:ln>
            <a:noFill/>
          </a:ln>
        </p:spPr>
      </p:pic>
    </p:spTree>
    <p:extLst>
      <p:ext uri="{BB962C8B-B14F-4D97-AF65-F5344CB8AC3E}">
        <p14:creationId xmlns:p14="http://schemas.microsoft.com/office/powerpoint/2010/main" val="288690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89BA-18F0-4660-BA4F-DF68C89EDCC6}"/>
              </a:ext>
            </a:extLst>
          </p:cNvPr>
          <p:cNvSpPr>
            <a:spLocks noGrp="1"/>
          </p:cNvSpPr>
          <p:nvPr>
            <p:ph type="title"/>
          </p:nvPr>
        </p:nvSpPr>
        <p:spPr>
          <a:xfrm>
            <a:off x="622169" y="136526"/>
            <a:ext cx="10730043" cy="674180"/>
          </a:xfrm>
        </p:spPr>
        <p:txBody>
          <a:bodyPr anchor="t">
            <a:normAutofit/>
          </a:bodyPr>
          <a:lstStyle/>
          <a:p>
            <a:pPr algn="ctr"/>
            <a:r>
              <a:rPr lang="en-US" sz="3600" b="1" dirty="0"/>
              <a:t>5. Worst Case Analysis- simulation profile</a:t>
            </a:r>
          </a:p>
        </p:txBody>
      </p:sp>
      <p:sp>
        <p:nvSpPr>
          <p:cNvPr id="4" name="Text Placeholder 3">
            <a:extLst>
              <a:ext uri="{FF2B5EF4-FFF2-40B4-BE49-F238E27FC236}">
                <a16:creationId xmlns:a16="http://schemas.microsoft.com/office/drawing/2014/main" id="{AB13338B-83B0-4B69-9C01-C7799BA13387}"/>
              </a:ext>
            </a:extLst>
          </p:cNvPr>
          <p:cNvSpPr>
            <a:spLocks noGrp="1"/>
          </p:cNvSpPr>
          <p:nvPr>
            <p:ph type="body" sz="half" idx="2"/>
          </p:nvPr>
        </p:nvSpPr>
        <p:spPr>
          <a:xfrm>
            <a:off x="618993" y="810705"/>
            <a:ext cx="10733219" cy="827202"/>
          </a:xfrm>
        </p:spPr>
        <p:txBody>
          <a:bodyPr/>
          <a:lstStyle/>
          <a:p>
            <a:endParaRPr lang="en-US" dirty="0"/>
          </a:p>
        </p:txBody>
      </p:sp>
      <p:sp>
        <p:nvSpPr>
          <p:cNvPr id="5" name="Slide Number Placeholder 4">
            <a:extLst>
              <a:ext uri="{FF2B5EF4-FFF2-40B4-BE49-F238E27FC236}">
                <a16:creationId xmlns:a16="http://schemas.microsoft.com/office/drawing/2014/main" id="{7128F865-5B13-4CB4-B7F6-761ED6A7F018}"/>
              </a:ext>
            </a:extLst>
          </p:cNvPr>
          <p:cNvSpPr>
            <a:spLocks noGrp="1"/>
          </p:cNvSpPr>
          <p:nvPr>
            <p:ph type="sldNum" sz="quarter" idx="12"/>
          </p:nvPr>
        </p:nvSpPr>
        <p:spPr/>
        <p:txBody>
          <a:bodyPr/>
          <a:lstStyle/>
          <a:p>
            <a:fld id="{4C386D17-71B3-4F85-95F0-BFFE4DF880C7}" type="slidenum">
              <a:rPr lang="en-US" smtClean="0"/>
              <a:t>24</a:t>
            </a:fld>
            <a:endParaRPr lang="en-US"/>
          </a:p>
        </p:txBody>
      </p:sp>
      <p:pic>
        <p:nvPicPr>
          <p:cNvPr id="6" name="Imagine 4">
            <a:extLst>
              <a:ext uri="{FF2B5EF4-FFF2-40B4-BE49-F238E27FC236}">
                <a16:creationId xmlns:a16="http://schemas.microsoft.com/office/drawing/2014/main" id="{17252ADD-167C-4622-9238-30DD97B58747}"/>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6890" t="26777" r="16574" b="23743"/>
          <a:stretch/>
        </p:blipFill>
        <p:spPr bwMode="auto">
          <a:xfrm>
            <a:off x="1677971" y="2356701"/>
            <a:ext cx="8657052" cy="36195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3697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0195-0AA7-484C-9F5B-8390A7AAD48C}"/>
              </a:ext>
            </a:extLst>
          </p:cNvPr>
          <p:cNvSpPr>
            <a:spLocks noGrp="1"/>
          </p:cNvSpPr>
          <p:nvPr>
            <p:ph type="title"/>
          </p:nvPr>
        </p:nvSpPr>
        <p:spPr>
          <a:xfrm>
            <a:off x="839788" y="457200"/>
            <a:ext cx="10514012" cy="530225"/>
          </a:xfrm>
        </p:spPr>
        <p:txBody>
          <a:bodyPr>
            <a:normAutofit fontScale="90000"/>
          </a:bodyPr>
          <a:lstStyle/>
          <a:p>
            <a:pPr algn="ctr"/>
            <a:r>
              <a:rPr lang="en-US" b="1" dirty="0"/>
              <a:t>5. Worst Case Analysis- Results</a:t>
            </a:r>
            <a:endParaRPr lang="en-US" dirty="0"/>
          </a:p>
        </p:txBody>
      </p:sp>
      <p:sp>
        <p:nvSpPr>
          <p:cNvPr id="4" name="Text Placeholder 3">
            <a:extLst>
              <a:ext uri="{FF2B5EF4-FFF2-40B4-BE49-F238E27FC236}">
                <a16:creationId xmlns:a16="http://schemas.microsoft.com/office/drawing/2014/main" id="{24A191D0-F472-42CB-A27A-F80B1A9E1A2C}"/>
              </a:ext>
            </a:extLst>
          </p:cNvPr>
          <p:cNvSpPr>
            <a:spLocks noGrp="1"/>
          </p:cNvSpPr>
          <p:nvPr>
            <p:ph type="body" sz="half" idx="2"/>
          </p:nvPr>
        </p:nvSpPr>
        <p:spPr>
          <a:xfrm>
            <a:off x="838200" y="987425"/>
            <a:ext cx="10514012" cy="751788"/>
          </a:xfrm>
        </p:spPr>
        <p:txBody>
          <a:bodyPr/>
          <a:lstStyle/>
          <a:p>
            <a:endParaRPr lang="en-US" dirty="0"/>
          </a:p>
        </p:txBody>
      </p:sp>
      <p:sp>
        <p:nvSpPr>
          <p:cNvPr id="5" name="Slide Number Placeholder 4">
            <a:extLst>
              <a:ext uri="{FF2B5EF4-FFF2-40B4-BE49-F238E27FC236}">
                <a16:creationId xmlns:a16="http://schemas.microsoft.com/office/drawing/2014/main" id="{852654D0-7BEC-4F2B-B562-D404708D7D0A}"/>
              </a:ext>
            </a:extLst>
          </p:cNvPr>
          <p:cNvSpPr>
            <a:spLocks noGrp="1"/>
          </p:cNvSpPr>
          <p:nvPr>
            <p:ph type="sldNum" sz="quarter" idx="12"/>
          </p:nvPr>
        </p:nvSpPr>
        <p:spPr/>
        <p:txBody>
          <a:bodyPr/>
          <a:lstStyle/>
          <a:p>
            <a:fld id="{4C386D17-71B3-4F85-95F0-BFFE4DF880C7}" type="slidenum">
              <a:rPr lang="en-US" smtClean="0"/>
              <a:t>25</a:t>
            </a:fld>
            <a:endParaRPr lang="en-US"/>
          </a:p>
        </p:txBody>
      </p:sp>
      <p:pic>
        <p:nvPicPr>
          <p:cNvPr id="6" name="Imagine 6">
            <a:extLst>
              <a:ext uri="{FF2B5EF4-FFF2-40B4-BE49-F238E27FC236}">
                <a16:creationId xmlns:a16="http://schemas.microsoft.com/office/drawing/2014/main" id="{C8B1E9B0-3019-4CBD-9BCA-BF2DE3BEB612}"/>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5954" t="19802" r="14248" b="21380"/>
          <a:stretch/>
        </p:blipFill>
        <p:spPr bwMode="auto">
          <a:xfrm>
            <a:off x="2365907" y="2269438"/>
            <a:ext cx="7458598" cy="39639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880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1538-E57D-41F8-9696-87E83094F37F}"/>
              </a:ext>
            </a:extLst>
          </p:cNvPr>
          <p:cNvSpPr>
            <a:spLocks noGrp="1"/>
          </p:cNvSpPr>
          <p:nvPr>
            <p:ph type="title"/>
          </p:nvPr>
        </p:nvSpPr>
        <p:spPr>
          <a:xfrm>
            <a:off x="839788" y="136526"/>
            <a:ext cx="10514012" cy="850900"/>
          </a:xfrm>
        </p:spPr>
        <p:txBody>
          <a:bodyPr>
            <a:normAutofit/>
          </a:bodyPr>
          <a:lstStyle/>
          <a:p>
            <a:pPr algn="ctr"/>
            <a:r>
              <a:rPr lang="en-US" sz="4000" b="1" dirty="0"/>
              <a:t>Bill of materials</a:t>
            </a:r>
          </a:p>
        </p:txBody>
      </p:sp>
      <p:pic>
        <p:nvPicPr>
          <p:cNvPr id="6" name="Content Placeholder 5">
            <a:extLst>
              <a:ext uri="{FF2B5EF4-FFF2-40B4-BE49-F238E27FC236}">
                <a16:creationId xmlns:a16="http://schemas.microsoft.com/office/drawing/2014/main" id="{40516F41-B8F3-4AF0-99C1-FA94FADD4923}"/>
              </a:ext>
            </a:extLst>
          </p:cNvPr>
          <p:cNvPicPr>
            <a:picLocks noGrp="1" noChangeAspect="1"/>
          </p:cNvPicPr>
          <p:nvPr>
            <p:ph idx="1"/>
          </p:nvPr>
        </p:nvPicPr>
        <p:blipFill rotWithShape="1">
          <a:blip r:embed="rId2"/>
          <a:srcRect l="21517" t="29687" r="21144" b="9595"/>
          <a:stretch/>
        </p:blipFill>
        <p:spPr>
          <a:xfrm>
            <a:off x="1534960" y="996950"/>
            <a:ext cx="9123669" cy="5434437"/>
          </a:xfrm>
          <a:prstGeom prst="rect">
            <a:avLst/>
          </a:prstGeom>
        </p:spPr>
      </p:pic>
      <p:sp>
        <p:nvSpPr>
          <p:cNvPr id="4" name="Text Placeholder 3">
            <a:extLst>
              <a:ext uri="{FF2B5EF4-FFF2-40B4-BE49-F238E27FC236}">
                <a16:creationId xmlns:a16="http://schemas.microsoft.com/office/drawing/2014/main" id="{32DE677A-EE8B-41C4-AC25-852721C908A8}"/>
              </a:ext>
            </a:extLst>
          </p:cNvPr>
          <p:cNvSpPr>
            <a:spLocks noGrp="1"/>
          </p:cNvSpPr>
          <p:nvPr>
            <p:ph type="body" sz="half" idx="2"/>
          </p:nvPr>
        </p:nvSpPr>
        <p:spPr>
          <a:xfrm flipH="1" flipV="1">
            <a:off x="794070" y="951231"/>
            <a:ext cx="45719" cy="45719"/>
          </a:xfrm>
        </p:spPr>
        <p:txBody>
          <a:bodyPr>
            <a:normAutofit fontScale="25000" lnSpcReduction="20000"/>
          </a:bodyPr>
          <a:lstStyle/>
          <a:p>
            <a:endParaRPr lang="en-US" dirty="0"/>
          </a:p>
        </p:txBody>
      </p:sp>
      <p:sp>
        <p:nvSpPr>
          <p:cNvPr id="5" name="Slide Number Placeholder 4">
            <a:extLst>
              <a:ext uri="{FF2B5EF4-FFF2-40B4-BE49-F238E27FC236}">
                <a16:creationId xmlns:a16="http://schemas.microsoft.com/office/drawing/2014/main" id="{6ABFFD3E-6DC7-475E-BC95-6D18A6D2F728}"/>
              </a:ext>
            </a:extLst>
          </p:cNvPr>
          <p:cNvSpPr>
            <a:spLocks noGrp="1"/>
          </p:cNvSpPr>
          <p:nvPr>
            <p:ph type="sldNum" sz="quarter" idx="12"/>
          </p:nvPr>
        </p:nvSpPr>
        <p:spPr/>
        <p:txBody>
          <a:bodyPr/>
          <a:lstStyle/>
          <a:p>
            <a:fld id="{4C386D17-71B3-4F85-95F0-BFFE4DF880C7}" type="slidenum">
              <a:rPr lang="en-US" smtClean="0"/>
              <a:t>26</a:t>
            </a:fld>
            <a:endParaRPr lang="en-US"/>
          </a:p>
        </p:txBody>
      </p:sp>
    </p:spTree>
    <p:extLst>
      <p:ext uri="{BB962C8B-B14F-4D97-AF65-F5344CB8AC3E}">
        <p14:creationId xmlns:p14="http://schemas.microsoft.com/office/powerpoint/2010/main" val="86058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66AA-5A7D-46DE-B09E-FF63219915AD}"/>
              </a:ext>
            </a:extLst>
          </p:cNvPr>
          <p:cNvSpPr>
            <a:spLocks noGrp="1"/>
          </p:cNvSpPr>
          <p:nvPr>
            <p:ph type="title"/>
          </p:nvPr>
        </p:nvSpPr>
        <p:spPr/>
        <p:txBody>
          <a:bodyPr>
            <a:normAutofit/>
          </a:bodyPr>
          <a:lstStyle/>
          <a:p>
            <a:pPr algn="ctr"/>
            <a:r>
              <a:rPr lang="en-US" b="1" dirty="0"/>
              <a:t>What is a PWM Generator</a:t>
            </a:r>
          </a:p>
        </p:txBody>
      </p:sp>
      <p:sp>
        <p:nvSpPr>
          <p:cNvPr id="3" name="Content Placeholder 2">
            <a:extLst>
              <a:ext uri="{FF2B5EF4-FFF2-40B4-BE49-F238E27FC236}">
                <a16:creationId xmlns:a16="http://schemas.microsoft.com/office/drawing/2014/main" id="{75B2F6C7-25A5-49BC-8DE9-3E9B4F93EF63}"/>
              </a:ext>
            </a:extLst>
          </p:cNvPr>
          <p:cNvSpPr>
            <a:spLocks noGrp="1"/>
          </p:cNvSpPr>
          <p:nvPr>
            <p:ph idx="1"/>
          </p:nvPr>
        </p:nvSpPr>
        <p:spPr>
          <a:xfrm>
            <a:off x="838200" y="1825624"/>
            <a:ext cx="10515600" cy="4791991"/>
          </a:xfrm>
        </p:spPr>
        <p:txBody>
          <a:bodyPr/>
          <a:lstStyle/>
          <a:p>
            <a:r>
              <a:rPr lang="en-US" dirty="0"/>
              <a:t>A Pulse Width Modulation (PWM) Signal is a method for generating an analog signal using a digital source. </a:t>
            </a:r>
          </a:p>
          <a:p>
            <a:endParaRPr lang="en-US" dirty="0"/>
          </a:p>
          <a:p>
            <a:r>
              <a:rPr lang="en-US" dirty="0"/>
              <a:t>A PWM signal consists of two main components that define its behavior: a duty cycle and a frequency. </a:t>
            </a:r>
          </a:p>
          <a:p>
            <a:endParaRPr lang="en-US" dirty="0"/>
          </a:p>
          <a:p>
            <a:r>
              <a:rPr lang="en-US" dirty="0"/>
              <a:t>The duty cycle describes the amount of time the signal is in a high (on) state as a percentage of the total time of it takes to complete one cycle. </a:t>
            </a:r>
          </a:p>
          <a:p>
            <a:r>
              <a:rPr lang="en-US" dirty="0"/>
              <a:t> The frequency determines how fast the PWM completes a cycle.</a:t>
            </a:r>
          </a:p>
        </p:txBody>
      </p:sp>
      <p:sp>
        <p:nvSpPr>
          <p:cNvPr id="4" name="Slide Number Placeholder 3">
            <a:extLst>
              <a:ext uri="{FF2B5EF4-FFF2-40B4-BE49-F238E27FC236}">
                <a16:creationId xmlns:a16="http://schemas.microsoft.com/office/drawing/2014/main" id="{2E65DE8A-081C-46BB-8B49-7DA43BBD774F}"/>
              </a:ext>
            </a:extLst>
          </p:cNvPr>
          <p:cNvSpPr>
            <a:spLocks noGrp="1"/>
          </p:cNvSpPr>
          <p:nvPr>
            <p:ph type="sldNum" sz="quarter" idx="12"/>
          </p:nvPr>
        </p:nvSpPr>
        <p:spPr/>
        <p:txBody>
          <a:bodyPr/>
          <a:lstStyle/>
          <a:p>
            <a:fld id="{4C386D17-71B3-4F85-95F0-BFFE4DF880C7}" type="slidenum">
              <a:rPr lang="en-US" smtClean="0"/>
              <a:t>3</a:t>
            </a:fld>
            <a:endParaRPr lang="en-US"/>
          </a:p>
        </p:txBody>
      </p:sp>
    </p:spTree>
    <p:extLst>
      <p:ext uri="{BB962C8B-B14F-4D97-AF65-F5344CB8AC3E}">
        <p14:creationId xmlns:p14="http://schemas.microsoft.com/office/powerpoint/2010/main" val="292247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B8958-6BEC-48C7-B7B2-500CA594818A}"/>
              </a:ext>
            </a:extLst>
          </p:cNvPr>
          <p:cNvSpPr>
            <a:spLocks noGrp="1"/>
          </p:cNvSpPr>
          <p:nvPr>
            <p:ph type="title"/>
          </p:nvPr>
        </p:nvSpPr>
        <p:spPr>
          <a:xfrm>
            <a:off x="838200" y="365126"/>
            <a:ext cx="10515600" cy="822652"/>
          </a:xfrm>
        </p:spPr>
        <p:txBody>
          <a:bodyPr/>
          <a:lstStyle/>
          <a:p>
            <a:pPr algn="ctr"/>
            <a:r>
              <a:rPr lang="en-US" b="1" dirty="0"/>
              <a:t>Schematic</a:t>
            </a:r>
          </a:p>
        </p:txBody>
      </p:sp>
      <p:pic>
        <p:nvPicPr>
          <p:cNvPr id="5" name="Content Placeholder 4">
            <a:extLst>
              <a:ext uri="{FF2B5EF4-FFF2-40B4-BE49-F238E27FC236}">
                <a16:creationId xmlns:a16="http://schemas.microsoft.com/office/drawing/2014/main" id="{7712937C-54FF-45A1-BE8E-5C8C18A2416C}"/>
              </a:ext>
            </a:extLst>
          </p:cNvPr>
          <p:cNvPicPr>
            <a:picLocks noGrp="1" noChangeAspect="1"/>
          </p:cNvPicPr>
          <p:nvPr>
            <p:ph idx="1"/>
          </p:nvPr>
        </p:nvPicPr>
        <p:blipFill rotWithShape="1">
          <a:blip r:embed="rId2"/>
          <a:srcRect l="21499" t="20620" r="29770" b="22423"/>
          <a:stretch/>
        </p:blipFill>
        <p:spPr>
          <a:xfrm>
            <a:off x="1684465" y="1003097"/>
            <a:ext cx="8823069" cy="5489777"/>
          </a:xfrm>
          <a:prstGeom prst="rect">
            <a:avLst/>
          </a:prstGeom>
        </p:spPr>
      </p:pic>
      <p:sp>
        <p:nvSpPr>
          <p:cNvPr id="4" name="Slide Number Placeholder 3">
            <a:extLst>
              <a:ext uri="{FF2B5EF4-FFF2-40B4-BE49-F238E27FC236}">
                <a16:creationId xmlns:a16="http://schemas.microsoft.com/office/drawing/2014/main" id="{9D2E6769-AF22-41E7-9A0C-FC691181F2B0}"/>
              </a:ext>
            </a:extLst>
          </p:cNvPr>
          <p:cNvSpPr>
            <a:spLocks noGrp="1"/>
          </p:cNvSpPr>
          <p:nvPr>
            <p:ph type="sldNum" sz="quarter" idx="12"/>
          </p:nvPr>
        </p:nvSpPr>
        <p:spPr/>
        <p:txBody>
          <a:bodyPr/>
          <a:lstStyle/>
          <a:p>
            <a:fld id="{4C386D17-71B3-4F85-95F0-BFFE4DF880C7}" type="slidenum">
              <a:rPr lang="en-US" smtClean="0"/>
              <a:t>4</a:t>
            </a:fld>
            <a:endParaRPr lang="en-US"/>
          </a:p>
        </p:txBody>
      </p:sp>
    </p:spTree>
    <p:extLst>
      <p:ext uri="{BB962C8B-B14F-4D97-AF65-F5344CB8AC3E}">
        <p14:creationId xmlns:p14="http://schemas.microsoft.com/office/powerpoint/2010/main" val="45388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7C3E-2D03-4500-974F-97B26A560C0D}"/>
              </a:ext>
            </a:extLst>
          </p:cNvPr>
          <p:cNvSpPr>
            <a:spLocks noGrp="1"/>
          </p:cNvSpPr>
          <p:nvPr>
            <p:ph type="title"/>
          </p:nvPr>
        </p:nvSpPr>
        <p:spPr/>
        <p:txBody>
          <a:bodyPr/>
          <a:lstStyle/>
          <a:p>
            <a:pPr algn="ctr"/>
            <a:r>
              <a:rPr lang="en-US" b="1" dirty="0"/>
              <a:t>Block Diagram</a:t>
            </a:r>
          </a:p>
        </p:txBody>
      </p:sp>
      <p:pic>
        <p:nvPicPr>
          <p:cNvPr id="5" name="Content Placeholder 4">
            <a:extLst>
              <a:ext uri="{FF2B5EF4-FFF2-40B4-BE49-F238E27FC236}">
                <a16:creationId xmlns:a16="http://schemas.microsoft.com/office/drawing/2014/main" id="{230C539F-000E-41E5-B689-EBD0C51F6477}"/>
              </a:ext>
            </a:extLst>
          </p:cNvPr>
          <p:cNvPicPr>
            <a:picLocks noGrp="1" noChangeAspect="1"/>
          </p:cNvPicPr>
          <p:nvPr>
            <p:ph idx="1"/>
          </p:nvPr>
        </p:nvPicPr>
        <p:blipFill rotWithShape="1">
          <a:blip r:embed="rId2"/>
          <a:srcRect l="22814" t="27392" r="24519" b="18905"/>
          <a:stretch/>
        </p:blipFill>
        <p:spPr>
          <a:xfrm>
            <a:off x="1569720" y="1361123"/>
            <a:ext cx="8771068" cy="5030787"/>
          </a:xfrm>
          <a:prstGeom prst="rect">
            <a:avLst/>
          </a:prstGeom>
        </p:spPr>
      </p:pic>
      <p:sp>
        <p:nvSpPr>
          <p:cNvPr id="4" name="Slide Number Placeholder 3">
            <a:extLst>
              <a:ext uri="{FF2B5EF4-FFF2-40B4-BE49-F238E27FC236}">
                <a16:creationId xmlns:a16="http://schemas.microsoft.com/office/drawing/2014/main" id="{22CF2E44-8D58-4CC7-8456-16F927BD8482}"/>
              </a:ext>
            </a:extLst>
          </p:cNvPr>
          <p:cNvSpPr>
            <a:spLocks noGrp="1"/>
          </p:cNvSpPr>
          <p:nvPr>
            <p:ph type="sldNum" sz="quarter" idx="12"/>
          </p:nvPr>
        </p:nvSpPr>
        <p:spPr/>
        <p:txBody>
          <a:bodyPr/>
          <a:lstStyle/>
          <a:p>
            <a:fld id="{4C386D17-71B3-4F85-95F0-BFFE4DF880C7}" type="slidenum">
              <a:rPr lang="en-US" smtClean="0"/>
              <a:t>5</a:t>
            </a:fld>
            <a:endParaRPr lang="en-US"/>
          </a:p>
        </p:txBody>
      </p:sp>
    </p:spTree>
    <p:extLst>
      <p:ext uri="{BB962C8B-B14F-4D97-AF65-F5344CB8AC3E}">
        <p14:creationId xmlns:p14="http://schemas.microsoft.com/office/powerpoint/2010/main" val="532293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7A361-0570-4E3A-905B-DE7B49014E4F}"/>
              </a:ext>
            </a:extLst>
          </p:cNvPr>
          <p:cNvSpPr>
            <a:spLocks noGrp="1"/>
          </p:cNvSpPr>
          <p:nvPr>
            <p:ph type="title"/>
          </p:nvPr>
        </p:nvSpPr>
        <p:spPr/>
        <p:txBody>
          <a:bodyPr/>
          <a:lstStyle/>
          <a:p>
            <a:r>
              <a:rPr lang="en-US" b="1" dirty="0"/>
              <a:t>                   Explained block diagram</a:t>
            </a:r>
          </a:p>
        </p:txBody>
      </p:sp>
      <p:sp>
        <p:nvSpPr>
          <p:cNvPr id="3" name="Content Placeholder 2">
            <a:extLst>
              <a:ext uri="{FF2B5EF4-FFF2-40B4-BE49-F238E27FC236}">
                <a16:creationId xmlns:a16="http://schemas.microsoft.com/office/drawing/2014/main" id="{F636CDC0-1599-4230-BB8F-E598F9E9937D}"/>
              </a:ext>
            </a:extLst>
          </p:cNvPr>
          <p:cNvSpPr>
            <a:spLocks noGrp="1"/>
          </p:cNvSpPr>
          <p:nvPr>
            <p:ph idx="1"/>
          </p:nvPr>
        </p:nvSpPr>
        <p:spPr/>
        <p:txBody>
          <a:bodyPr>
            <a:normAutofit lnSpcReduction="10000"/>
          </a:bodyPr>
          <a:lstStyle/>
          <a:p>
            <a:r>
              <a:rPr lang="en-US" dirty="0"/>
              <a:t>The integrator combined with the comparator forms the triangle wave generator, which generates a triangular and rectangular signal. </a:t>
            </a:r>
          </a:p>
          <a:p>
            <a:r>
              <a:rPr lang="en-US" dirty="0"/>
              <a:t> The first voltage divider, containing the potentiometer Rpot1, makes the adjustment of the duty cycle between 60% - 80% possible; </a:t>
            </a:r>
          </a:p>
          <a:p>
            <a:r>
              <a:rPr lang="en-US" dirty="0"/>
              <a:t>The voltage comparator then receives the signal generated by the triangle wave generator and a reference voltage, the one from the first voltage divider, compares them and generates the </a:t>
            </a:r>
            <a:r>
              <a:rPr lang="en-US" dirty="0" err="1"/>
              <a:t>pwm</a:t>
            </a:r>
            <a:r>
              <a:rPr lang="en-US" dirty="0"/>
              <a:t> signal.</a:t>
            </a:r>
          </a:p>
          <a:p>
            <a:r>
              <a:rPr lang="en-US" dirty="0"/>
              <a:t> The second voltage divider, containing the potentiometer Rpot2, adjusts the amplitude of the </a:t>
            </a:r>
            <a:r>
              <a:rPr lang="en-US" dirty="0" err="1"/>
              <a:t>pwm</a:t>
            </a:r>
            <a:r>
              <a:rPr lang="en-US" dirty="0"/>
              <a:t> signal, which is the rectangular signal, between the interval [1V, 6V], according to the project requirements</a:t>
            </a:r>
          </a:p>
        </p:txBody>
      </p:sp>
      <p:sp>
        <p:nvSpPr>
          <p:cNvPr id="4" name="Slide Number Placeholder 3">
            <a:extLst>
              <a:ext uri="{FF2B5EF4-FFF2-40B4-BE49-F238E27FC236}">
                <a16:creationId xmlns:a16="http://schemas.microsoft.com/office/drawing/2014/main" id="{3A57C75E-8126-4591-B572-10D4D3ED73FC}"/>
              </a:ext>
            </a:extLst>
          </p:cNvPr>
          <p:cNvSpPr>
            <a:spLocks noGrp="1"/>
          </p:cNvSpPr>
          <p:nvPr>
            <p:ph type="sldNum" sz="quarter" idx="12"/>
          </p:nvPr>
        </p:nvSpPr>
        <p:spPr/>
        <p:txBody>
          <a:bodyPr/>
          <a:lstStyle/>
          <a:p>
            <a:fld id="{4C386D17-71B3-4F85-95F0-BFFE4DF880C7}" type="slidenum">
              <a:rPr lang="en-US" smtClean="0"/>
              <a:t>6</a:t>
            </a:fld>
            <a:endParaRPr lang="en-US"/>
          </a:p>
        </p:txBody>
      </p:sp>
    </p:spTree>
    <p:extLst>
      <p:ext uri="{BB962C8B-B14F-4D97-AF65-F5344CB8AC3E}">
        <p14:creationId xmlns:p14="http://schemas.microsoft.com/office/powerpoint/2010/main" val="1748613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7BC2-891A-45D6-9DE0-0991D4AD7C6B}"/>
              </a:ext>
            </a:extLst>
          </p:cNvPr>
          <p:cNvSpPr>
            <a:spLocks noGrp="1"/>
          </p:cNvSpPr>
          <p:nvPr>
            <p:ph type="title"/>
          </p:nvPr>
        </p:nvSpPr>
        <p:spPr/>
        <p:txBody>
          <a:bodyPr/>
          <a:lstStyle/>
          <a:p>
            <a:pPr algn="ctr"/>
            <a:r>
              <a:rPr lang="en-US" b="1" dirty="0"/>
              <a:t>Circuit Functionality</a:t>
            </a:r>
          </a:p>
        </p:txBody>
      </p:sp>
      <p:sp>
        <p:nvSpPr>
          <p:cNvPr id="3" name="Content Placeholder 2">
            <a:extLst>
              <a:ext uri="{FF2B5EF4-FFF2-40B4-BE49-F238E27FC236}">
                <a16:creationId xmlns:a16="http://schemas.microsoft.com/office/drawing/2014/main" id="{BED7E12A-98EC-4A46-BB3F-1E56CE570CB5}"/>
              </a:ext>
            </a:extLst>
          </p:cNvPr>
          <p:cNvSpPr>
            <a:spLocks noGrp="1"/>
          </p:cNvSpPr>
          <p:nvPr>
            <p:ph idx="1"/>
          </p:nvPr>
        </p:nvSpPr>
        <p:spPr/>
        <p:txBody>
          <a:bodyPr/>
          <a:lstStyle/>
          <a:p>
            <a:pPr marL="0" indent="0">
              <a:buNone/>
            </a:pPr>
            <a:r>
              <a:rPr lang="en-US" dirty="0"/>
              <a:t>      For the realization of the PWM generator, I have used the following components:</a:t>
            </a:r>
          </a:p>
          <a:p>
            <a:r>
              <a:rPr lang="en-US" sz="2400" dirty="0"/>
              <a:t>9 resistors;</a:t>
            </a:r>
          </a:p>
          <a:p>
            <a:r>
              <a:rPr lang="en-US" sz="2400" dirty="0"/>
              <a:t>1 capacitor;</a:t>
            </a:r>
          </a:p>
          <a:p>
            <a:r>
              <a:rPr lang="en-US" sz="2400" dirty="0"/>
              <a:t>2 potentiometers;</a:t>
            </a:r>
          </a:p>
          <a:p>
            <a:r>
              <a:rPr lang="en-US" sz="2400" dirty="0"/>
              <a:t>2 operational amplifiers of the type TA75557P;</a:t>
            </a:r>
          </a:p>
          <a:p>
            <a:r>
              <a:rPr lang="en-US" sz="2400" dirty="0"/>
              <a:t>1 operational amplifier of the type TL082;</a:t>
            </a:r>
          </a:p>
          <a:p>
            <a:r>
              <a:rPr lang="en-US" sz="2400" dirty="0"/>
              <a:t>2 DC voltage sources for the power supplies</a:t>
            </a:r>
            <a:r>
              <a:rPr lang="en-US" dirty="0"/>
              <a:t>.</a:t>
            </a:r>
          </a:p>
        </p:txBody>
      </p:sp>
      <p:sp>
        <p:nvSpPr>
          <p:cNvPr id="4" name="Slide Number Placeholder 3">
            <a:extLst>
              <a:ext uri="{FF2B5EF4-FFF2-40B4-BE49-F238E27FC236}">
                <a16:creationId xmlns:a16="http://schemas.microsoft.com/office/drawing/2014/main" id="{2D7DEFC1-F900-4F2A-974F-EF9927358958}"/>
              </a:ext>
            </a:extLst>
          </p:cNvPr>
          <p:cNvSpPr>
            <a:spLocks noGrp="1"/>
          </p:cNvSpPr>
          <p:nvPr>
            <p:ph type="sldNum" sz="quarter" idx="12"/>
          </p:nvPr>
        </p:nvSpPr>
        <p:spPr/>
        <p:txBody>
          <a:bodyPr/>
          <a:lstStyle/>
          <a:p>
            <a:fld id="{4C386D17-71B3-4F85-95F0-BFFE4DF880C7}" type="slidenum">
              <a:rPr lang="en-US" smtClean="0"/>
              <a:t>7</a:t>
            </a:fld>
            <a:endParaRPr lang="en-US"/>
          </a:p>
        </p:txBody>
      </p:sp>
    </p:spTree>
    <p:extLst>
      <p:ext uri="{BB962C8B-B14F-4D97-AF65-F5344CB8AC3E}">
        <p14:creationId xmlns:p14="http://schemas.microsoft.com/office/powerpoint/2010/main" val="204227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A23B-505E-41FB-B4DC-8F1B469E59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685841-F8FC-4648-9053-EFA4AB66965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E88D4FA-4FD4-44A3-8DF5-30F776B9FFA8}"/>
              </a:ext>
            </a:extLst>
          </p:cNvPr>
          <p:cNvSpPr>
            <a:spLocks noGrp="1"/>
          </p:cNvSpPr>
          <p:nvPr>
            <p:ph type="sldNum" sz="quarter" idx="12"/>
          </p:nvPr>
        </p:nvSpPr>
        <p:spPr/>
        <p:txBody>
          <a:bodyPr/>
          <a:lstStyle/>
          <a:p>
            <a:fld id="{4C386D17-71B3-4F85-95F0-BFFE4DF880C7}" type="slidenum">
              <a:rPr lang="en-US" smtClean="0"/>
              <a:t>8</a:t>
            </a:fld>
            <a:endParaRPr lang="en-US"/>
          </a:p>
        </p:txBody>
      </p:sp>
    </p:spTree>
    <p:extLst>
      <p:ext uri="{BB962C8B-B14F-4D97-AF65-F5344CB8AC3E}">
        <p14:creationId xmlns:p14="http://schemas.microsoft.com/office/powerpoint/2010/main" val="405496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BAD-8965-4098-B1E1-E59DBE1D3D97}"/>
              </a:ext>
            </a:extLst>
          </p:cNvPr>
          <p:cNvSpPr>
            <a:spLocks noGrp="1"/>
          </p:cNvSpPr>
          <p:nvPr>
            <p:ph type="title"/>
          </p:nvPr>
        </p:nvSpPr>
        <p:spPr/>
        <p:txBody>
          <a:bodyPr anchor="t">
            <a:noAutofit/>
          </a:bodyPr>
          <a:lstStyle/>
          <a:p>
            <a:pPr algn="ctr"/>
            <a:r>
              <a:rPr lang="en-US" sz="3600" b="1" dirty="0"/>
              <a:t>Calculated and standardized values</a:t>
            </a:r>
          </a:p>
        </p:txBody>
      </p:sp>
      <p:pic>
        <p:nvPicPr>
          <p:cNvPr id="5" name="Content Placeholder 4">
            <a:extLst>
              <a:ext uri="{FF2B5EF4-FFF2-40B4-BE49-F238E27FC236}">
                <a16:creationId xmlns:a16="http://schemas.microsoft.com/office/drawing/2014/main" id="{5E7A9B84-6D47-45E9-9370-D4E3477A2968}"/>
              </a:ext>
            </a:extLst>
          </p:cNvPr>
          <p:cNvPicPr>
            <a:picLocks noGrp="1" noChangeAspect="1"/>
          </p:cNvPicPr>
          <p:nvPr>
            <p:ph sz="half" idx="1"/>
          </p:nvPr>
        </p:nvPicPr>
        <p:blipFill rotWithShape="1">
          <a:blip r:embed="rId2"/>
          <a:srcRect l="27549" t="22522" r="29314" b="11945"/>
          <a:stretch/>
        </p:blipFill>
        <p:spPr>
          <a:xfrm>
            <a:off x="633898" y="1318797"/>
            <a:ext cx="5895006" cy="5037553"/>
          </a:xfrm>
          <a:prstGeom prst="rect">
            <a:avLst/>
          </a:prstGeom>
        </p:spPr>
      </p:pic>
      <p:sp>
        <p:nvSpPr>
          <p:cNvPr id="7" name="Content Placeholder 6">
            <a:extLst>
              <a:ext uri="{FF2B5EF4-FFF2-40B4-BE49-F238E27FC236}">
                <a16:creationId xmlns:a16="http://schemas.microsoft.com/office/drawing/2014/main" id="{7E0A3F48-AB01-46B7-AE02-2686AA465C9F}"/>
              </a:ext>
            </a:extLst>
          </p:cNvPr>
          <p:cNvSpPr>
            <a:spLocks noGrp="1"/>
          </p:cNvSpPr>
          <p:nvPr>
            <p:ph sz="half" idx="2"/>
          </p:nvPr>
        </p:nvSpPr>
        <p:spPr>
          <a:xfrm>
            <a:off x="6634113" y="1848046"/>
            <a:ext cx="5181600" cy="4351338"/>
          </a:xfrm>
        </p:spPr>
        <p:txBody>
          <a:bodyPr>
            <a:normAutofit/>
          </a:bodyPr>
          <a:lstStyle/>
          <a:p>
            <a:pPr marL="0" indent="0">
              <a:buNone/>
            </a:pPr>
            <a:r>
              <a:rPr lang="en-US" sz="2000" b="1" dirty="0"/>
              <a:t>    In the presented table are listed all the components: resistors, capacitors and potentiometers, with their:</a:t>
            </a:r>
          </a:p>
          <a:p>
            <a:r>
              <a:rPr lang="en-US" sz="2000" dirty="0"/>
              <a:t>Calculated values;</a:t>
            </a:r>
          </a:p>
          <a:p>
            <a:r>
              <a:rPr lang="en-US" sz="2000" dirty="0"/>
              <a:t>Standard values from real life;</a:t>
            </a:r>
          </a:p>
          <a:p>
            <a:r>
              <a:rPr lang="en-US" sz="2000" dirty="0"/>
              <a:t>Measured Power on each component;</a:t>
            </a:r>
          </a:p>
          <a:p>
            <a:r>
              <a:rPr lang="en-US" sz="2000" dirty="0"/>
              <a:t>The resistors tolerances;</a:t>
            </a:r>
          </a:p>
          <a:p>
            <a:r>
              <a:rPr lang="en-US" sz="2000" dirty="0"/>
              <a:t>Component`s description.</a:t>
            </a:r>
          </a:p>
        </p:txBody>
      </p:sp>
      <p:sp>
        <p:nvSpPr>
          <p:cNvPr id="4" name="Slide Number Placeholder 3">
            <a:extLst>
              <a:ext uri="{FF2B5EF4-FFF2-40B4-BE49-F238E27FC236}">
                <a16:creationId xmlns:a16="http://schemas.microsoft.com/office/drawing/2014/main" id="{F83705D6-C210-4E4B-8543-51450502C922}"/>
              </a:ext>
            </a:extLst>
          </p:cNvPr>
          <p:cNvSpPr>
            <a:spLocks noGrp="1"/>
          </p:cNvSpPr>
          <p:nvPr>
            <p:ph type="sldNum" sz="quarter" idx="12"/>
          </p:nvPr>
        </p:nvSpPr>
        <p:spPr/>
        <p:txBody>
          <a:bodyPr/>
          <a:lstStyle/>
          <a:p>
            <a:fld id="{4C386D17-71B3-4F85-95F0-BFFE4DF880C7}" type="slidenum">
              <a:rPr lang="en-US" smtClean="0"/>
              <a:t>9</a:t>
            </a:fld>
            <a:endParaRPr lang="en-US"/>
          </a:p>
        </p:txBody>
      </p:sp>
      <p:sp>
        <p:nvSpPr>
          <p:cNvPr id="6" name="TextBox 5">
            <a:extLst>
              <a:ext uri="{FF2B5EF4-FFF2-40B4-BE49-F238E27FC236}">
                <a16:creationId xmlns:a16="http://schemas.microsoft.com/office/drawing/2014/main" id="{C69D7A22-9452-46FD-94FA-FBDFBF8DF34D}"/>
              </a:ext>
            </a:extLst>
          </p:cNvPr>
          <p:cNvSpPr txBox="1"/>
          <p:nvPr/>
        </p:nvSpPr>
        <p:spPr>
          <a:xfrm>
            <a:off x="2720375" y="1921855"/>
            <a:ext cx="783044" cy="261610"/>
          </a:xfrm>
          <a:prstGeom prst="rect">
            <a:avLst/>
          </a:prstGeom>
          <a:noFill/>
        </p:spPr>
        <p:txBody>
          <a:bodyPr wrap="square" rtlCol="0">
            <a:spAutoFit/>
          </a:bodyPr>
          <a:lstStyle/>
          <a:p>
            <a:r>
              <a:rPr lang="en-US" sz="1100" dirty="0"/>
              <a:t>3.168mW</a:t>
            </a:r>
          </a:p>
        </p:txBody>
      </p:sp>
    </p:spTree>
    <p:extLst>
      <p:ext uri="{BB962C8B-B14F-4D97-AF65-F5344CB8AC3E}">
        <p14:creationId xmlns:p14="http://schemas.microsoft.com/office/powerpoint/2010/main" val="2272254621"/>
      </p:ext>
    </p:extLst>
  </p:cSld>
  <p:clrMapOvr>
    <a:masterClrMapping/>
  </p:clrMapOvr>
</p:sld>
</file>

<file path=ppt/theme/theme1.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909</Words>
  <Application>Microsoft Office PowerPoint</Application>
  <PresentationFormat>Widescreen</PresentationFormat>
  <Paragraphs>124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PWM  Generator</vt:lpstr>
      <vt:lpstr>Project Requirements</vt:lpstr>
      <vt:lpstr>What is a PWM Generator</vt:lpstr>
      <vt:lpstr>Schematic</vt:lpstr>
      <vt:lpstr>Block Diagram</vt:lpstr>
      <vt:lpstr>                   Explained block diagram</vt:lpstr>
      <vt:lpstr>Circuit Functionality</vt:lpstr>
      <vt:lpstr>PowerPoint Presentation</vt:lpstr>
      <vt:lpstr>Calculated and standardized values</vt:lpstr>
      <vt:lpstr>Results after using the standard values</vt:lpstr>
      <vt:lpstr>Simulations and results</vt:lpstr>
      <vt:lpstr>1. Transient (time domain)</vt:lpstr>
      <vt:lpstr>1. Transient (time domain)- Results</vt:lpstr>
      <vt:lpstr>1. Transient (time domain)- Results</vt:lpstr>
      <vt:lpstr>2. Bias Point</vt:lpstr>
      <vt:lpstr>2. Bias Point-Results</vt:lpstr>
      <vt:lpstr>3. Parametric Sweep</vt:lpstr>
      <vt:lpstr>3. Parametric Sweep-Simulation Profile</vt:lpstr>
      <vt:lpstr>3. Parametric Sweep - Results</vt:lpstr>
      <vt:lpstr>3. Parametric Sweep-Simulation Profile</vt:lpstr>
      <vt:lpstr>3. Parametric Sweep - Results</vt:lpstr>
      <vt:lpstr>4- Monte Carlo analysis- simulation profile</vt:lpstr>
      <vt:lpstr>4. Monte Carlo analysis- Results</vt:lpstr>
      <vt:lpstr>5. Worst Case Analysis- simulation profile</vt:lpstr>
      <vt:lpstr>5. Worst Case Analysis- Results</vt:lpstr>
      <vt:lpstr>Bill of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PWM  Generator</dc:title>
  <dc:creator>Andreea Bogdan</dc:creator>
  <cp:lastModifiedBy>Andreea Bogdan</cp:lastModifiedBy>
  <cp:revision>17</cp:revision>
  <dcterms:created xsi:type="dcterms:W3CDTF">2020-05-23T15:28:17Z</dcterms:created>
  <dcterms:modified xsi:type="dcterms:W3CDTF">2020-05-25T21:24:30Z</dcterms:modified>
</cp:coreProperties>
</file>